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5" r:id="rId4"/>
  </p:sldMasterIdLst>
  <p:notesMasterIdLst>
    <p:notesMasterId r:id="rId23"/>
  </p:notesMasterIdLst>
  <p:sldIdLst>
    <p:sldId id="256" r:id="rId5"/>
    <p:sldId id="368" r:id="rId6"/>
    <p:sldId id="364" r:id="rId7"/>
    <p:sldId id="259" r:id="rId8"/>
    <p:sldId id="258" r:id="rId9"/>
    <p:sldId id="369" r:id="rId10"/>
    <p:sldId id="260" r:id="rId11"/>
    <p:sldId id="261" r:id="rId12"/>
    <p:sldId id="262" r:id="rId13"/>
    <p:sldId id="370" r:id="rId14"/>
    <p:sldId id="365" r:id="rId15"/>
    <p:sldId id="366" r:id="rId16"/>
    <p:sldId id="367" r:id="rId17"/>
    <p:sldId id="361" r:id="rId18"/>
    <p:sldId id="351" r:id="rId19"/>
    <p:sldId id="257" r:id="rId20"/>
    <p:sldId id="359" r:id="rId21"/>
    <p:sldId id="362"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256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D4D4D"/>
    <a:srgbClr val="141514"/>
    <a:srgbClr val="1C446B"/>
    <a:srgbClr val="6E2466"/>
    <a:srgbClr val="E15E32"/>
    <a:srgbClr val="61C5D3"/>
    <a:srgbClr val="638FA8"/>
    <a:srgbClr val="F2D9BB"/>
    <a:srgbClr val="376C8B"/>
    <a:srgbClr val="FF575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2616" autoAdjust="0"/>
    <p:restoredTop sz="96314" autoAdjust="0"/>
  </p:normalViewPr>
  <p:slideViewPr>
    <p:cSldViewPr snapToGrid="0">
      <p:cViewPr varScale="1">
        <p:scale>
          <a:sx n="67" d="100"/>
          <a:sy n="67" d="100"/>
        </p:scale>
        <p:origin x="352" y="44"/>
      </p:cViewPr>
      <p:guideLst>
        <p:guide pos="3840"/>
        <p:guide orient="horz" pos="2568"/>
      </p:guideLst>
    </p:cSldViewPr>
  </p:slideViewPr>
  <p:notesTextViewPr>
    <p:cViewPr>
      <p:scale>
        <a:sx n="1" d="1"/>
        <a:sy n="1" d="1"/>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hyperlink" Target="https://sketchfab.com/3d-models/storage-ssd-hdd-m2-bdd5fd67a7674359ab8648204b5c0575" TargetMode="External"/><Relationship Id="rId1" Type="http://schemas.openxmlformats.org/officeDocument/2006/relationships/image" Target="../media/image35.jpeg"/><Relationship Id="rId4" Type="http://schemas.openxmlformats.org/officeDocument/2006/relationships/image" Target="../media/image37.jpg"/></Relationships>
</file>

<file path=ppt/diagrams/_rels/data10.xml.rels><?xml version="1.0" encoding="UTF-8" standalone="yes"?>
<Relationships xmlns="http://schemas.openxmlformats.org/package/2006/relationships"><Relationship Id="rId1" Type="http://schemas.openxmlformats.org/officeDocument/2006/relationships/image" Target="../media/image46.png"/></Relationships>
</file>

<file path=ppt/diagrams/_rels/data2.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image" Target="../media/image39.jpg"/><Relationship Id="rId1" Type="http://schemas.openxmlformats.org/officeDocument/2006/relationships/image" Target="../media/image38.jpg"/></Relationships>
</file>

<file path=ppt/diagrams/_rels/data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image" Target="../media/image41.png"/></Relationships>
</file>

<file path=ppt/diagrams/_rels/data7.xml.rels><?xml version="1.0" encoding="UTF-8" standalone="yes"?>
<Relationships xmlns="http://schemas.openxmlformats.org/package/2006/relationships"><Relationship Id="rId1" Type="http://schemas.openxmlformats.org/officeDocument/2006/relationships/image" Target="../media/image43.png"/></Relationships>
</file>

<file path=ppt/diagrams/_rels/data8.xml.rels><?xml version="1.0" encoding="UTF-8" standalone="yes"?>
<Relationships xmlns="http://schemas.openxmlformats.org/package/2006/relationships"><Relationship Id="rId1" Type="http://schemas.openxmlformats.org/officeDocument/2006/relationships/image" Target="../media/image44.jpg"/></Relationships>
</file>

<file path=ppt/diagrams/_rels/data9.xml.rels><?xml version="1.0" encoding="UTF-8" standalone="yes"?>
<Relationships xmlns="http://schemas.openxmlformats.org/package/2006/relationships"><Relationship Id="rId1" Type="http://schemas.openxmlformats.org/officeDocument/2006/relationships/image" Target="../media/image45.png"/></Relationships>
</file>

<file path=ppt/diagrams/_rels/drawing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hyperlink" Target="https://sketchfab.com/3d-models/storage-ssd-hdd-m2-bdd5fd67a7674359ab8648204b5c0575" TargetMode="External"/><Relationship Id="rId1" Type="http://schemas.openxmlformats.org/officeDocument/2006/relationships/image" Target="../media/image35.jpeg"/><Relationship Id="rId4" Type="http://schemas.openxmlformats.org/officeDocument/2006/relationships/image" Target="../media/image37.jpg"/></Relationships>
</file>

<file path=ppt/diagrams/_rels/drawing10.xml.rels><?xml version="1.0" encoding="UTF-8" standalone="yes"?>
<Relationships xmlns="http://schemas.openxmlformats.org/package/2006/relationships"><Relationship Id="rId1" Type="http://schemas.openxmlformats.org/officeDocument/2006/relationships/image" Target="../media/image46.png"/></Relationships>
</file>

<file path=ppt/diagrams/_rels/drawing2.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image" Target="../media/image39.jpg"/><Relationship Id="rId1" Type="http://schemas.openxmlformats.org/officeDocument/2006/relationships/image" Target="../media/image38.jpg"/></Relationships>
</file>

<file path=ppt/diagrams/_rels/drawing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image" Target="../media/image41.png"/></Relationships>
</file>

<file path=ppt/diagrams/_rels/drawing7.xml.rels><?xml version="1.0" encoding="UTF-8" standalone="yes"?>
<Relationships xmlns="http://schemas.openxmlformats.org/package/2006/relationships"><Relationship Id="rId1" Type="http://schemas.openxmlformats.org/officeDocument/2006/relationships/image" Target="../media/image43.png"/></Relationships>
</file>

<file path=ppt/diagrams/_rels/drawing8.xml.rels><?xml version="1.0" encoding="UTF-8" standalone="yes"?>
<Relationships xmlns="http://schemas.openxmlformats.org/package/2006/relationships"><Relationship Id="rId1" Type="http://schemas.openxmlformats.org/officeDocument/2006/relationships/image" Target="../media/image44.jpg"/></Relationships>
</file>

<file path=ppt/diagrams/_rels/drawing9.xml.rels><?xml version="1.0" encoding="UTF-8" standalone="yes"?>
<Relationships xmlns="http://schemas.openxmlformats.org/package/2006/relationships"><Relationship Id="rId1" Type="http://schemas.openxmlformats.org/officeDocument/2006/relationships/image" Target="../media/image45.png"/></Relationships>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9D0C475-CDA2-475E-9A1E-2FF9D1EC9226}" type="doc">
      <dgm:prSet loTypeId="urn:microsoft.com/office/officeart/2005/8/layout/vList4" loCatId="list" qsTypeId="urn:microsoft.com/office/officeart/2005/8/quickstyle/simple1" qsCatId="simple" csTypeId="urn:microsoft.com/office/officeart/2005/8/colors/colorful3" csCatId="colorful" phldr="1"/>
      <dgm:spPr/>
      <dgm:t>
        <a:bodyPr/>
        <a:lstStyle/>
        <a:p>
          <a:endParaRPr lang="en-IN"/>
        </a:p>
      </dgm:t>
    </dgm:pt>
    <dgm:pt modelId="{6E52976E-913E-4A0E-99E1-628D81C2993B}">
      <dgm:prSet phldrT="[Text]" custT="1"/>
      <dgm:spPr/>
      <dgm:t>
        <a:bodyPr/>
        <a:lstStyle/>
        <a:p>
          <a:pPr algn="just"/>
          <a:r>
            <a:rPr lang="en-US" sz="1400" b="1" i="1" u="sng" dirty="0">
              <a:latin typeface="Calibri" panose="020F0502020204030204" pitchFamily="34" charset="0"/>
              <a:cs typeface="Calibri" panose="020F0502020204030204" pitchFamily="34" charset="0"/>
            </a:rPr>
            <a:t>Hardware and Infrastructure: </a:t>
          </a:r>
          <a:r>
            <a:rPr lang="en-US" sz="1400" i="1" dirty="0">
              <a:latin typeface="Calibri" panose="020F0502020204030204" pitchFamily="34" charset="0"/>
              <a:cs typeface="Calibri" panose="020F0502020204030204" pitchFamily="34" charset="0"/>
            </a:rPr>
            <a:t>Performance of database dependents on the hardware factors such as CPU, RAM, storage type (SSD vs. HDD), network bandwidth, and disk I/O speed. Infrastructure can affect how quickly the database can process queries and retrieve data</a:t>
          </a:r>
          <a:r>
            <a:rPr lang="en-US" sz="1200" dirty="0"/>
            <a:t>.</a:t>
          </a:r>
          <a:endParaRPr lang="en-IN" sz="1200" b="0" dirty="0"/>
        </a:p>
      </dgm:t>
    </dgm:pt>
    <dgm:pt modelId="{6A79062B-C413-415C-944F-0AD79EDB5A67}" type="parTrans" cxnId="{594FE503-61ED-4E3B-BB97-9577E54518F1}">
      <dgm:prSet/>
      <dgm:spPr/>
      <dgm:t>
        <a:bodyPr/>
        <a:lstStyle/>
        <a:p>
          <a:endParaRPr lang="en-IN"/>
        </a:p>
      </dgm:t>
    </dgm:pt>
    <dgm:pt modelId="{3785F67F-0507-4390-9F29-9FC3A5238F8E}" type="sibTrans" cxnId="{594FE503-61ED-4E3B-BB97-9577E54518F1}">
      <dgm:prSet/>
      <dgm:spPr/>
      <dgm:t>
        <a:bodyPr/>
        <a:lstStyle/>
        <a:p>
          <a:endParaRPr lang="en-IN"/>
        </a:p>
      </dgm:t>
    </dgm:pt>
    <dgm:pt modelId="{C8950A0E-7909-4BC2-8CEB-61F6B9F47B60}">
      <dgm:prSet phldrT="[Text]" custT="1"/>
      <dgm:spPr>
        <a:solidFill>
          <a:srgbClr val="141514"/>
        </a:solidFill>
      </dgm:spPr>
      <dgm:t>
        <a:bodyPr/>
        <a:lstStyle/>
        <a:p>
          <a:pPr algn="l"/>
          <a:r>
            <a:rPr lang="en-US" sz="1400" i="1" u="sng" dirty="0">
              <a:latin typeface="Calibri" panose="020F0502020204030204" pitchFamily="34" charset="0"/>
              <a:cs typeface="Calibri" panose="020F0502020204030204" pitchFamily="34" charset="0"/>
            </a:rPr>
            <a:t>Data Modeling and Schema Design: </a:t>
          </a:r>
          <a:r>
            <a:rPr lang="en-US" sz="1400" i="1" dirty="0">
              <a:latin typeface="Calibri" panose="020F0502020204030204" pitchFamily="34" charset="0"/>
              <a:cs typeface="Calibri" panose="020F0502020204030204" pitchFamily="34" charset="0"/>
            </a:rPr>
            <a:t>Well-designed schema is needed as it reduces data redundancy. Proper use of normalization, denormalization, as well as relationships between data entities should be proper to improve the performance.</a:t>
          </a:r>
          <a:endParaRPr lang="en-IN" sz="1400" i="1" dirty="0">
            <a:latin typeface="Calibri" panose="020F0502020204030204" pitchFamily="34" charset="0"/>
            <a:cs typeface="Calibri" panose="020F0502020204030204" pitchFamily="34" charset="0"/>
          </a:endParaRPr>
        </a:p>
      </dgm:t>
    </dgm:pt>
    <dgm:pt modelId="{CCC89291-762C-48BB-A3BA-6798BFEB9D43}" type="parTrans" cxnId="{19E6D6BC-5734-4653-B91B-3195845A5389}">
      <dgm:prSet/>
      <dgm:spPr/>
      <dgm:t>
        <a:bodyPr/>
        <a:lstStyle/>
        <a:p>
          <a:endParaRPr lang="en-IN"/>
        </a:p>
      </dgm:t>
    </dgm:pt>
    <dgm:pt modelId="{5C33851B-DA1D-463E-9DB7-B0FF51ECBCA1}" type="sibTrans" cxnId="{19E6D6BC-5734-4653-B91B-3195845A5389}">
      <dgm:prSet/>
      <dgm:spPr/>
      <dgm:t>
        <a:bodyPr/>
        <a:lstStyle/>
        <a:p>
          <a:endParaRPr lang="en-IN"/>
        </a:p>
      </dgm:t>
    </dgm:pt>
    <dgm:pt modelId="{B88583B2-9418-4B4B-A0DE-B8D496BFAE82}">
      <dgm:prSet phldrT="[Text]" custT="1"/>
      <dgm:spPr>
        <a:solidFill>
          <a:srgbClr val="4D4D4D"/>
        </a:solidFill>
      </dgm:spPr>
      <dgm:t>
        <a:bodyPr/>
        <a:lstStyle/>
        <a:p>
          <a:r>
            <a:rPr lang="en-US" sz="1400" b="1" i="1" u="sng" dirty="0">
              <a:latin typeface="Calibri" panose="020F0502020204030204" pitchFamily="34" charset="0"/>
              <a:cs typeface="Calibri" panose="020F0502020204030204" pitchFamily="34" charset="0"/>
            </a:rPr>
            <a:t>Query Optimization: </a:t>
          </a:r>
          <a:r>
            <a:rPr lang="en-US" sz="1400" i="1" dirty="0">
              <a:latin typeface="Calibri" panose="020F0502020204030204" pitchFamily="34" charset="0"/>
              <a:cs typeface="Calibri" panose="020F0502020204030204" pitchFamily="34" charset="0"/>
            </a:rPr>
            <a:t>Query Optimization can be used to choose the best execution plan for a given query by selecting appropriate indexes, join methods, and access paths to minimize execution time.</a:t>
          </a:r>
          <a:endParaRPr lang="en-IN" sz="1400" i="1" dirty="0">
            <a:latin typeface="Calibri" panose="020F0502020204030204" pitchFamily="34" charset="0"/>
            <a:cs typeface="Calibri" panose="020F0502020204030204" pitchFamily="34" charset="0"/>
          </a:endParaRPr>
        </a:p>
      </dgm:t>
    </dgm:pt>
    <dgm:pt modelId="{90BB09D1-17DD-4839-9641-4692373623B1}" type="sibTrans" cxnId="{43DBE7F0-480E-4B28-834C-AE0EE978CCE1}">
      <dgm:prSet/>
      <dgm:spPr/>
      <dgm:t>
        <a:bodyPr/>
        <a:lstStyle/>
        <a:p>
          <a:endParaRPr lang="en-IN"/>
        </a:p>
      </dgm:t>
    </dgm:pt>
    <dgm:pt modelId="{C10C5401-2183-4153-8875-191764C902B8}" type="parTrans" cxnId="{43DBE7F0-480E-4B28-834C-AE0EE978CCE1}">
      <dgm:prSet/>
      <dgm:spPr/>
      <dgm:t>
        <a:bodyPr/>
        <a:lstStyle/>
        <a:p>
          <a:endParaRPr lang="en-IN"/>
        </a:p>
      </dgm:t>
    </dgm:pt>
    <dgm:pt modelId="{7474420A-8CF7-4274-B617-C9E4871B6997}" type="pres">
      <dgm:prSet presAssocID="{A9D0C475-CDA2-475E-9A1E-2FF9D1EC9226}" presName="linear" presStyleCnt="0">
        <dgm:presLayoutVars>
          <dgm:dir/>
          <dgm:resizeHandles val="exact"/>
        </dgm:presLayoutVars>
      </dgm:prSet>
      <dgm:spPr/>
    </dgm:pt>
    <dgm:pt modelId="{B52FEC02-58AF-4CD3-B515-9900BC69F0D8}" type="pres">
      <dgm:prSet presAssocID="{6E52976E-913E-4A0E-99E1-628D81C2993B}" presName="comp" presStyleCnt="0"/>
      <dgm:spPr/>
    </dgm:pt>
    <dgm:pt modelId="{8ACA265C-4C0C-43BB-B743-8861D7756172}" type="pres">
      <dgm:prSet presAssocID="{6E52976E-913E-4A0E-99E1-628D81C2993B}" presName="box" presStyleLbl="node1" presStyleIdx="0" presStyleCnt="3"/>
      <dgm:spPr/>
    </dgm:pt>
    <dgm:pt modelId="{BFDA5A7E-CD5E-4519-A55E-D32FBF86E3BA}" type="pres">
      <dgm:prSet presAssocID="{6E52976E-913E-4A0E-99E1-628D81C2993B}" presName="img" presStyleLbl="fgImgPlace1" presStyleIdx="0" presStyleCnt="3"/>
      <dgm:spPr>
        <a:blipFill>
          <a:blip xmlns:r="http://schemas.openxmlformats.org/officeDocument/2006/relationships" r:embed="rId1">
            <a:extLst>
              <a:ext uri="{837473B0-CC2E-450A-ABE3-18F120FF3D39}">
                <a1611:picAttrSrcUrl xmlns:a1611="http://schemas.microsoft.com/office/drawing/2016/11/main" r:id="rId2"/>
              </a:ext>
            </a:extLst>
          </a:blip>
          <a:srcRect/>
          <a:stretch>
            <a:fillRect t="-66000" b="-66000"/>
          </a:stretch>
        </a:blipFill>
      </dgm:spPr>
    </dgm:pt>
    <dgm:pt modelId="{257D5B90-B5F5-4D2C-8BCD-F4D496B1AC72}" type="pres">
      <dgm:prSet presAssocID="{6E52976E-913E-4A0E-99E1-628D81C2993B}" presName="text" presStyleLbl="node1" presStyleIdx="0" presStyleCnt="3">
        <dgm:presLayoutVars>
          <dgm:bulletEnabled val="1"/>
        </dgm:presLayoutVars>
      </dgm:prSet>
      <dgm:spPr/>
    </dgm:pt>
    <dgm:pt modelId="{DF9609B3-A694-4938-A679-8F5AF2CB462E}" type="pres">
      <dgm:prSet presAssocID="{3785F67F-0507-4390-9F29-9FC3A5238F8E}" presName="spacer" presStyleCnt="0"/>
      <dgm:spPr/>
    </dgm:pt>
    <dgm:pt modelId="{F8B30E6D-D0CF-4E10-8CEB-D7320369A139}" type="pres">
      <dgm:prSet presAssocID="{C8950A0E-7909-4BC2-8CEB-61F6B9F47B60}" presName="comp" presStyleCnt="0"/>
      <dgm:spPr/>
    </dgm:pt>
    <dgm:pt modelId="{025D7E3D-F0FD-49EA-8A50-FDEBEF059890}" type="pres">
      <dgm:prSet presAssocID="{C8950A0E-7909-4BC2-8CEB-61F6B9F47B60}" presName="box" presStyleLbl="node1" presStyleIdx="1" presStyleCnt="3" custLinFactNeighborX="-39" custLinFactNeighborY="-1400"/>
      <dgm:spPr/>
    </dgm:pt>
    <dgm:pt modelId="{0DBF5664-3EC6-45F6-90BC-647ECDCE4DA5}" type="pres">
      <dgm:prSet presAssocID="{C8950A0E-7909-4BC2-8CEB-61F6B9F47B60}" presName="img" presStyleLbl="fgImgPlace1" presStyleIdx="1" presStyleCnt="3" custLinFactNeighborX="206" custLinFactNeighborY="-3355"/>
      <dgm:spPr>
        <a:blipFill dpi="0" rotWithShape="1">
          <a:blip xmlns:r="http://schemas.openxmlformats.org/officeDocument/2006/relationships" r:embed="rId3"/>
          <a:srcRect/>
          <a:stretch>
            <a:fillRect t="-22939" b="3585"/>
          </a:stretch>
        </a:blipFill>
      </dgm:spPr>
    </dgm:pt>
    <dgm:pt modelId="{5CFC4F47-E3BE-48EB-B5BD-EF7C6777B4D4}" type="pres">
      <dgm:prSet presAssocID="{C8950A0E-7909-4BC2-8CEB-61F6B9F47B60}" presName="text" presStyleLbl="node1" presStyleIdx="1" presStyleCnt="3">
        <dgm:presLayoutVars>
          <dgm:bulletEnabled val="1"/>
        </dgm:presLayoutVars>
      </dgm:prSet>
      <dgm:spPr/>
    </dgm:pt>
    <dgm:pt modelId="{F94F68F4-353F-4C35-B278-EB5316E05A7E}" type="pres">
      <dgm:prSet presAssocID="{5C33851B-DA1D-463E-9DB7-B0FF51ECBCA1}" presName="spacer" presStyleCnt="0"/>
      <dgm:spPr/>
    </dgm:pt>
    <dgm:pt modelId="{EC67D1B2-208A-42B7-A2E1-70F4AEB6ADB2}" type="pres">
      <dgm:prSet presAssocID="{B88583B2-9418-4B4B-A0DE-B8D496BFAE82}" presName="comp" presStyleCnt="0"/>
      <dgm:spPr/>
    </dgm:pt>
    <dgm:pt modelId="{48A96CEF-4DCC-4C45-8E97-039730682DC5}" type="pres">
      <dgm:prSet presAssocID="{B88583B2-9418-4B4B-A0DE-B8D496BFAE82}" presName="box" presStyleLbl="node1" presStyleIdx="2" presStyleCnt="3" custLinFactNeighborX="-39" custLinFactNeighborY="0"/>
      <dgm:spPr/>
    </dgm:pt>
    <dgm:pt modelId="{59E91515-AB94-4DAD-BC68-221B6476C9F2}" type="pres">
      <dgm:prSet presAssocID="{B88583B2-9418-4B4B-A0DE-B8D496BFAE82}" presName="img" presStyleLbl="fgImgPlace1" presStyleIdx="2" presStyleCnt="3" custLinFactNeighborX="-360" custLinFactNeighborY="3011"/>
      <dgm:spPr>
        <a:blipFill dpi="0" rotWithShape="1">
          <a:blip xmlns:r="http://schemas.openxmlformats.org/officeDocument/2006/relationships" r:embed="rId4">
            <a:extLst>
              <a:ext uri="{28A0092B-C50C-407E-A947-70E740481C1C}">
                <a14:useLocalDpi xmlns:a14="http://schemas.microsoft.com/office/drawing/2010/main" val="0"/>
              </a:ext>
            </a:extLst>
          </a:blip>
          <a:srcRect/>
          <a:stretch>
            <a:fillRect t="-9677" b="-22939"/>
          </a:stretch>
        </a:blipFill>
      </dgm:spPr>
    </dgm:pt>
    <dgm:pt modelId="{E8A1E6E7-C22F-439A-ADDD-F0E94C708E58}" type="pres">
      <dgm:prSet presAssocID="{B88583B2-9418-4B4B-A0DE-B8D496BFAE82}" presName="text" presStyleLbl="node1" presStyleIdx="2" presStyleCnt="3">
        <dgm:presLayoutVars>
          <dgm:bulletEnabled val="1"/>
        </dgm:presLayoutVars>
      </dgm:prSet>
      <dgm:spPr/>
    </dgm:pt>
  </dgm:ptLst>
  <dgm:cxnLst>
    <dgm:cxn modelId="{594FE503-61ED-4E3B-BB97-9577E54518F1}" srcId="{A9D0C475-CDA2-475E-9A1E-2FF9D1EC9226}" destId="{6E52976E-913E-4A0E-99E1-628D81C2993B}" srcOrd="0" destOrd="0" parTransId="{6A79062B-C413-415C-944F-0AD79EDB5A67}" sibTransId="{3785F67F-0507-4390-9F29-9FC3A5238F8E}"/>
    <dgm:cxn modelId="{68986F13-538D-4ECE-B051-8879F3F9FF2E}" type="presOf" srcId="{C8950A0E-7909-4BC2-8CEB-61F6B9F47B60}" destId="{5CFC4F47-E3BE-48EB-B5BD-EF7C6777B4D4}" srcOrd="1" destOrd="0" presId="urn:microsoft.com/office/officeart/2005/8/layout/vList4"/>
    <dgm:cxn modelId="{3AE3AC2B-E215-4554-8800-9421D991FCAB}" type="presOf" srcId="{B88583B2-9418-4B4B-A0DE-B8D496BFAE82}" destId="{48A96CEF-4DCC-4C45-8E97-039730682DC5}" srcOrd="0" destOrd="0" presId="urn:microsoft.com/office/officeart/2005/8/layout/vList4"/>
    <dgm:cxn modelId="{110217B7-54F7-42DE-AC10-2DC398678BBB}" type="presOf" srcId="{6E52976E-913E-4A0E-99E1-628D81C2993B}" destId="{257D5B90-B5F5-4D2C-8BCD-F4D496B1AC72}" srcOrd="1" destOrd="0" presId="urn:microsoft.com/office/officeart/2005/8/layout/vList4"/>
    <dgm:cxn modelId="{EDD5D1B9-E56F-44A9-B127-6AC9D7475356}" type="presOf" srcId="{A9D0C475-CDA2-475E-9A1E-2FF9D1EC9226}" destId="{7474420A-8CF7-4274-B617-C9E4871B6997}" srcOrd="0" destOrd="0" presId="urn:microsoft.com/office/officeart/2005/8/layout/vList4"/>
    <dgm:cxn modelId="{19E6D6BC-5734-4653-B91B-3195845A5389}" srcId="{A9D0C475-CDA2-475E-9A1E-2FF9D1EC9226}" destId="{C8950A0E-7909-4BC2-8CEB-61F6B9F47B60}" srcOrd="1" destOrd="0" parTransId="{CCC89291-762C-48BB-A3BA-6798BFEB9D43}" sibTransId="{5C33851B-DA1D-463E-9DB7-B0FF51ECBCA1}"/>
    <dgm:cxn modelId="{3F8748C5-2BA8-4884-9F84-916BCCB31286}" type="presOf" srcId="{B88583B2-9418-4B4B-A0DE-B8D496BFAE82}" destId="{E8A1E6E7-C22F-439A-ADDD-F0E94C708E58}" srcOrd="1" destOrd="0" presId="urn:microsoft.com/office/officeart/2005/8/layout/vList4"/>
    <dgm:cxn modelId="{23B36DD7-6351-4ABB-A861-3C5387D89665}" type="presOf" srcId="{6E52976E-913E-4A0E-99E1-628D81C2993B}" destId="{8ACA265C-4C0C-43BB-B743-8861D7756172}" srcOrd="0" destOrd="0" presId="urn:microsoft.com/office/officeart/2005/8/layout/vList4"/>
    <dgm:cxn modelId="{49F907DE-D6D4-4DB0-9BC2-5081F25EB273}" type="presOf" srcId="{C8950A0E-7909-4BC2-8CEB-61F6B9F47B60}" destId="{025D7E3D-F0FD-49EA-8A50-FDEBEF059890}" srcOrd="0" destOrd="0" presId="urn:microsoft.com/office/officeart/2005/8/layout/vList4"/>
    <dgm:cxn modelId="{43DBE7F0-480E-4B28-834C-AE0EE978CCE1}" srcId="{A9D0C475-CDA2-475E-9A1E-2FF9D1EC9226}" destId="{B88583B2-9418-4B4B-A0DE-B8D496BFAE82}" srcOrd="2" destOrd="0" parTransId="{C10C5401-2183-4153-8875-191764C902B8}" sibTransId="{90BB09D1-17DD-4839-9641-4692373623B1}"/>
    <dgm:cxn modelId="{47D03585-025D-41EC-BD13-B4E12261C224}" type="presParOf" srcId="{7474420A-8CF7-4274-B617-C9E4871B6997}" destId="{B52FEC02-58AF-4CD3-B515-9900BC69F0D8}" srcOrd="0" destOrd="0" presId="urn:microsoft.com/office/officeart/2005/8/layout/vList4"/>
    <dgm:cxn modelId="{E037E8B6-A762-46D8-B818-4AEB96136944}" type="presParOf" srcId="{B52FEC02-58AF-4CD3-B515-9900BC69F0D8}" destId="{8ACA265C-4C0C-43BB-B743-8861D7756172}" srcOrd="0" destOrd="0" presId="urn:microsoft.com/office/officeart/2005/8/layout/vList4"/>
    <dgm:cxn modelId="{0A56B5F3-CBA9-43F1-9251-F941E5CB7885}" type="presParOf" srcId="{B52FEC02-58AF-4CD3-B515-9900BC69F0D8}" destId="{BFDA5A7E-CD5E-4519-A55E-D32FBF86E3BA}" srcOrd="1" destOrd="0" presId="urn:microsoft.com/office/officeart/2005/8/layout/vList4"/>
    <dgm:cxn modelId="{2D03B39F-B6F5-4E4C-B15A-7E6A449E7CC6}" type="presParOf" srcId="{B52FEC02-58AF-4CD3-B515-9900BC69F0D8}" destId="{257D5B90-B5F5-4D2C-8BCD-F4D496B1AC72}" srcOrd="2" destOrd="0" presId="urn:microsoft.com/office/officeart/2005/8/layout/vList4"/>
    <dgm:cxn modelId="{E14BDE9E-D5C2-4F41-B0FB-5EE75D148AAF}" type="presParOf" srcId="{7474420A-8CF7-4274-B617-C9E4871B6997}" destId="{DF9609B3-A694-4938-A679-8F5AF2CB462E}" srcOrd="1" destOrd="0" presId="urn:microsoft.com/office/officeart/2005/8/layout/vList4"/>
    <dgm:cxn modelId="{359D1AAE-4BEC-4674-94C8-C12F0EFEEC27}" type="presParOf" srcId="{7474420A-8CF7-4274-B617-C9E4871B6997}" destId="{F8B30E6D-D0CF-4E10-8CEB-D7320369A139}" srcOrd="2" destOrd="0" presId="urn:microsoft.com/office/officeart/2005/8/layout/vList4"/>
    <dgm:cxn modelId="{3D43FE8B-A9CC-49EB-9D04-3D67D07FB841}" type="presParOf" srcId="{F8B30E6D-D0CF-4E10-8CEB-D7320369A139}" destId="{025D7E3D-F0FD-49EA-8A50-FDEBEF059890}" srcOrd="0" destOrd="0" presId="urn:microsoft.com/office/officeart/2005/8/layout/vList4"/>
    <dgm:cxn modelId="{695EA6D1-FED3-482F-A404-7FF05F3C7EB5}" type="presParOf" srcId="{F8B30E6D-D0CF-4E10-8CEB-D7320369A139}" destId="{0DBF5664-3EC6-45F6-90BC-647ECDCE4DA5}" srcOrd="1" destOrd="0" presId="urn:microsoft.com/office/officeart/2005/8/layout/vList4"/>
    <dgm:cxn modelId="{5FAD179E-DFBA-46E5-84F0-41F6FF0E83A5}" type="presParOf" srcId="{F8B30E6D-D0CF-4E10-8CEB-D7320369A139}" destId="{5CFC4F47-E3BE-48EB-B5BD-EF7C6777B4D4}" srcOrd="2" destOrd="0" presId="urn:microsoft.com/office/officeart/2005/8/layout/vList4"/>
    <dgm:cxn modelId="{3F6E515D-319A-4B12-985F-F0233E9B97B5}" type="presParOf" srcId="{7474420A-8CF7-4274-B617-C9E4871B6997}" destId="{F94F68F4-353F-4C35-B278-EB5316E05A7E}" srcOrd="3" destOrd="0" presId="urn:microsoft.com/office/officeart/2005/8/layout/vList4"/>
    <dgm:cxn modelId="{CD0F8E8A-F695-48AF-92CF-CB6AF481490A}" type="presParOf" srcId="{7474420A-8CF7-4274-B617-C9E4871B6997}" destId="{EC67D1B2-208A-42B7-A2E1-70F4AEB6ADB2}" srcOrd="4" destOrd="0" presId="urn:microsoft.com/office/officeart/2005/8/layout/vList4"/>
    <dgm:cxn modelId="{DC10AFFC-A959-4741-8907-D061B7D248F6}" type="presParOf" srcId="{EC67D1B2-208A-42B7-A2E1-70F4AEB6ADB2}" destId="{48A96CEF-4DCC-4C45-8E97-039730682DC5}" srcOrd="0" destOrd="0" presId="urn:microsoft.com/office/officeart/2005/8/layout/vList4"/>
    <dgm:cxn modelId="{F6992B4E-1E37-4A12-9467-113D9C721ADA}" type="presParOf" srcId="{EC67D1B2-208A-42B7-A2E1-70F4AEB6ADB2}" destId="{59E91515-AB94-4DAD-BC68-221B6476C9F2}" srcOrd="1" destOrd="0" presId="urn:microsoft.com/office/officeart/2005/8/layout/vList4"/>
    <dgm:cxn modelId="{7547CC63-7C1D-49BF-AA87-66E7C5F63084}" type="presParOf" srcId="{EC67D1B2-208A-42B7-A2E1-70F4AEB6ADB2}" destId="{E8A1E6E7-C22F-439A-ADDD-F0E94C708E58}" srcOrd="2" destOrd="0" presId="urn:microsoft.com/office/officeart/2005/8/layout/vList4"/>
  </dgm:cxnLst>
  <dgm:bg>
    <a:solidFill>
      <a:schemeClr val="bg2"/>
    </a:solid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CE92F2F0-F621-45D1-AAE2-F8A1C1451970}" type="doc">
      <dgm:prSet loTypeId="urn:microsoft.com/office/officeart/2005/8/layout/vList3" loCatId="list" qsTypeId="urn:microsoft.com/office/officeart/2005/8/quickstyle/simple1" qsCatId="simple" csTypeId="urn:microsoft.com/office/officeart/2005/8/colors/accent1_2" csCatId="accent1" phldr="1"/>
      <dgm:spPr/>
    </dgm:pt>
    <dgm:pt modelId="{A26F4396-E976-4A5B-A199-18CC513FD306}">
      <dgm:prSet phldrT="[Text]" custT="1"/>
      <dgm:spPr>
        <a:solidFill>
          <a:srgbClr val="E15E32"/>
        </a:solidFill>
      </dgm:spPr>
      <dgm:t>
        <a:bodyPr/>
        <a:lstStyle/>
        <a:p>
          <a:pPr algn="just">
            <a:buSzPts val="1000"/>
            <a:buFont typeface="Symbol" panose="05050102010706020507" pitchFamily="18" charset="2"/>
            <a:buNone/>
          </a:pPr>
          <a:r>
            <a:rPr lang="en-US" sz="1000" dirty="0"/>
            <a:t>Cassandra is a </a:t>
          </a:r>
          <a:r>
            <a:rPr lang="en-US" sz="1000" b="1" dirty="0"/>
            <a:t>distributed NoSQL database</a:t>
          </a:r>
          <a:r>
            <a:rPr lang="en-US" sz="1000" dirty="0"/>
            <a:t> designed for </a:t>
          </a:r>
          <a:r>
            <a:rPr lang="en-US" sz="1000" b="1" dirty="0"/>
            <a:t>high availability and horizontal scalability.</a:t>
          </a:r>
          <a:endParaRPr lang="en-US" sz="1000" dirty="0"/>
        </a:p>
        <a:p>
          <a:pPr algn="just">
            <a:buSzPts val="1000"/>
            <a:buFont typeface="Symbol" panose="05050102010706020507" pitchFamily="18" charset="2"/>
            <a:buChar char=""/>
          </a:pPr>
          <a:r>
            <a:rPr lang="en-US" sz="1000" dirty="0"/>
            <a:t>Performance: Cassandra is designed to handle </a:t>
          </a:r>
          <a:r>
            <a:rPr lang="en-US" sz="1000" b="1" dirty="0"/>
            <a:t>high write and read throughput</a:t>
          </a:r>
          <a:r>
            <a:rPr lang="en-US" sz="1000" dirty="0"/>
            <a:t>. It's suitable for managing large amounts of data </a:t>
          </a:r>
          <a:r>
            <a:rPr lang="en-US" sz="1000" b="1" dirty="0"/>
            <a:t>across multiple data centers.</a:t>
          </a:r>
          <a:endParaRPr lang="en-IN" sz="1000" b="1" dirty="0">
            <a:solidFill>
              <a:schemeClr val="bg2"/>
            </a:solidFill>
          </a:endParaRPr>
        </a:p>
      </dgm:t>
    </dgm:pt>
    <dgm:pt modelId="{35CD7AD3-3C8B-4F81-84AA-23080AA6DF34}" type="parTrans" cxnId="{EBC88520-23EA-47E7-9500-5F67156E76F1}">
      <dgm:prSet/>
      <dgm:spPr/>
      <dgm:t>
        <a:bodyPr/>
        <a:lstStyle/>
        <a:p>
          <a:endParaRPr lang="en-IN"/>
        </a:p>
      </dgm:t>
    </dgm:pt>
    <dgm:pt modelId="{8DDD656E-D2FB-4756-A6FA-130BB4AA022E}" type="sibTrans" cxnId="{EBC88520-23EA-47E7-9500-5F67156E76F1}">
      <dgm:prSet/>
      <dgm:spPr/>
      <dgm:t>
        <a:bodyPr/>
        <a:lstStyle/>
        <a:p>
          <a:endParaRPr lang="en-IN"/>
        </a:p>
      </dgm:t>
    </dgm:pt>
    <dgm:pt modelId="{8683B8DD-29B2-472C-B5D0-5E0747C5A906}" type="pres">
      <dgm:prSet presAssocID="{CE92F2F0-F621-45D1-AAE2-F8A1C1451970}" presName="linearFlow" presStyleCnt="0">
        <dgm:presLayoutVars>
          <dgm:dir/>
          <dgm:resizeHandles val="exact"/>
        </dgm:presLayoutVars>
      </dgm:prSet>
      <dgm:spPr/>
    </dgm:pt>
    <dgm:pt modelId="{32CBED9B-B1AD-4821-9658-57A44C3549FB}" type="pres">
      <dgm:prSet presAssocID="{A26F4396-E976-4A5B-A199-18CC513FD306}" presName="composite" presStyleCnt="0"/>
      <dgm:spPr/>
    </dgm:pt>
    <dgm:pt modelId="{6DD03D8D-871F-4C34-A478-FE2D6D9DE6E7}" type="pres">
      <dgm:prSet presAssocID="{A26F4396-E976-4A5B-A199-18CC513FD306}" presName="imgShp" presStyleLbl="fgImgPlace1" presStyleIdx="0" presStyleCnt="1"/>
      <dgm:spPr>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l="9776" t="19833" r="9776" b="19833"/>
          </a:stretch>
        </a:blipFill>
      </dgm:spPr>
    </dgm:pt>
    <dgm:pt modelId="{F93EB54D-7E28-4882-999A-D546B8DF51EC}" type="pres">
      <dgm:prSet presAssocID="{A26F4396-E976-4A5B-A199-18CC513FD306}" presName="txShp" presStyleLbl="node1" presStyleIdx="0" presStyleCnt="1">
        <dgm:presLayoutVars>
          <dgm:bulletEnabled val="1"/>
        </dgm:presLayoutVars>
      </dgm:prSet>
      <dgm:spPr/>
    </dgm:pt>
  </dgm:ptLst>
  <dgm:cxnLst>
    <dgm:cxn modelId="{EBC88520-23EA-47E7-9500-5F67156E76F1}" srcId="{CE92F2F0-F621-45D1-AAE2-F8A1C1451970}" destId="{A26F4396-E976-4A5B-A199-18CC513FD306}" srcOrd="0" destOrd="0" parTransId="{35CD7AD3-3C8B-4F81-84AA-23080AA6DF34}" sibTransId="{8DDD656E-D2FB-4756-A6FA-130BB4AA022E}"/>
    <dgm:cxn modelId="{7E89D85A-856F-418F-8671-A0F464282B99}" type="presOf" srcId="{A26F4396-E976-4A5B-A199-18CC513FD306}" destId="{F93EB54D-7E28-4882-999A-D546B8DF51EC}" srcOrd="0" destOrd="0" presId="urn:microsoft.com/office/officeart/2005/8/layout/vList3"/>
    <dgm:cxn modelId="{D504B2BC-91F2-4BAC-ABCE-B42710E75B1B}" type="presOf" srcId="{CE92F2F0-F621-45D1-AAE2-F8A1C1451970}" destId="{8683B8DD-29B2-472C-B5D0-5E0747C5A906}" srcOrd="0" destOrd="0" presId="urn:microsoft.com/office/officeart/2005/8/layout/vList3"/>
    <dgm:cxn modelId="{3D46D9FA-2417-43F2-ACAC-6B65DB4D4C32}" type="presParOf" srcId="{8683B8DD-29B2-472C-B5D0-5E0747C5A906}" destId="{32CBED9B-B1AD-4821-9658-57A44C3549FB}" srcOrd="0" destOrd="0" presId="urn:microsoft.com/office/officeart/2005/8/layout/vList3"/>
    <dgm:cxn modelId="{0A3CAA49-3967-4706-96CB-1346337E631C}" type="presParOf" srcId="{32CBED9B-B1AD-4821-9658-57A44C3549FB}" destId="{6DD03D8D-871F-4C34-A478-FE2D6D9DE6E7}" srcOrd="0" destOrd="0" presId="urn:microsoft.com/office/officeart/2005/8/layout/vList3"/>
    <dgm:cxn modelId="{3605DF64-3D7A-4E74-AD89-E12D355EAF2D}" type="presParOf" srcId="{32CBED9B-B1AD-4821-9658-57A44C3549FB}" destId="{F93EB54D-7E28-4882-999A-D546B8DF51EC}" srcOrd="1" destOrd="0" presId="urn:microsoft.com/office/officeart/2005/8/layout/vList3"/>
  </dgm:cxnLst>
  <dgm:bg/>
  <dgm:whole/>
  <dgm:extLst>
    <a:ext uri="http://schemas.microsoft.com/office/drawing/2008/diagram">
      <dsp:dataModelExt xmlns:dsp="http://schemas.microsoft.com/office/drawing/2008/diagram" relId="rId3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9D0C475-CDA2-475E-9A1E-2FF9D1EC9226}" type="doc">
      <dgm:prSet loTypeId="urn:microsoft.com/office/officeart/2005/8/layout/vList4" loCatId="list" qsTypeId="urn:microsoft.com/office/officeart/2005/8/quickstyle/simple1" qsCatId="simple" csTypeId="urn:microsoft.com/office/officeart/2005/8/colors/colorful5" csCatId="colorful" phldr="1"/>
      <dgm:spPr/>
      <dgm:t>
        <a:bodyPr/>
        <a:lstStyle/>
        <a:p>
          <a:endParaRPr lang="en-IN"/>
        </a:p>
      </dgm:t>
    </dgm:pt>
    <dgm:pt modelId="{6E52976E-913E-4A0E-99E1-628D81C2993B}">
      <dgm:prSet phldrT="[Text]" custT="1"/>
      <dgm:spPr/>
      <dgm:t>
        <a:bodyPr/>
        <a:lstStyle/>
        <a:p>
          <a:r>
            <a:rPr lang="en-US" sz="1400" b="1" i="1" u="sng" dirty="0">
              <a:latin typeface="Calibri" panose="020F0502020204030204" pitchFamily="34" charset="0"/>
              <a:cs typeface="Calibri" panose="020F0502020204030204" pitchFamily="34" charset="0"/>
            </a:rPr>
            <a:t>Scalability: </a:t>
          </a:r>
          <a:r>
            <a:rPr lang="en-US" sz="1400" i="1" dirty="0">
              <a:latin typeface="Calibri" panose="020F0502020204030204" pitchFamily="34" charset="0"/>
              <a:cs typeface="Calibri" panose="020F0502020204030204" pitchFamily="34" charset="0"/>
            </a:rPr>
            <a:t>Database should scale gracefully when the size of data size and number of users increase. Scaling can be vertical or horizontal. Vertical scalability involves upgrading hardware resources of a single server, while horizontal scalability involves distributing the data and workload across multiple servers.</a:t>
          </a:r>
          <a:endParaRPr lang="en-IN" sz="1400" i="1" dirty="0">
            <a:latin typeface="Calibri" panose="020F0502020204030204" pitchFamily="34" charset="0"/>
            <a:cs typeface="Calibri" panose="020F0502020204030204" pitchFamily="34" charset="0"/>
          </a:endParaRPr>
        </a:p>
      </dgm:t>
    </dgm:pt>
    <dgm:pt modelId="{6A79062B-C413-415C-944F-0AD79EDB5A67}" type="parTrans" cxnId="{594FE503-61ED-4E3B-BB97-9577E54518F1}">
      <dgm:prSet/>
      <dgm:spPr/>
      <dgm:t>
        <a:bodyPr/>
        <a:lstStyle/>
        <a:p>
          <a:endParaRPr lang="en-IN"/>
        </a:p>
      </dgm:t>
    </dgm:pt>
    <dgm:pt modelId="{3785F67F-0507-4390-9F29-9FC3A5238F8E}" type="sibTrans" cxnId="{594FE503-61ED-4E3B-BB97-9577E54518F1}">
      <dgm:prSet/>
      <dgm:spPr/>
      <dgm:t>
        <a:bodyPr/>
        <a:lstStyle/>
        <a:p>
          <a:endParaRPr lang="en-IN"/>
        </a:p>
      </dgm:t>
    </dgm:pt>
    <dgm:pt modelId="{C8950A0E-7909-4BC2-8CEB-61F6B9F47B60}">
      <dgm:prSet phldrT="[Text]" custT="1"/>
      <dgm:spPr/>
      <dgm:t>
        <a:bodyPr/>
        <a:lstStyle/>
        <a:p>
          <a:r>
            <a:rPr lang="en-US" sz="1400" b="1" i="1" u="sng" dirty="0">
              <a:latin typeface="Calibri" panose="020F0502020204030204" pitchFamily="34" charset="0"/>
              <a:cs typeface="Calibri" panose="020F0502020204030204" pitchFamily="34" charset="0"/>
            </a:rPr>
            <a:t>Buffering and Caching: </a:t>
          </a:r>
          <a:r>
            <a:rPr lang="en-US" sz="1400" i="1" dirty="0">
              <a:latin typeface="Calibri" panose="020F0502020204030204" pitchFamily="34" charset="0"/>
              <a:cs typeface="Calibri" panose="020F0502020204030204" pitchFamily="34" charset="0"/>
            </a:rPr>
            <a:t>Effective use of buffer pools and caching mechanisms can reduce disk I/O and improve overall performance by keeping recent data in memory.</a:t>
          </a:r>
          <a:endParaRPr lang="en-IN" sz="1400" i="1" dirty="0">
            <a:latin typeface="Calibri" panose="020F0502020204030204" pitchFamily="34" charset="0"/>
            <a:cs typeface="Calibri" panose="020F0502020204030204" pitchFamily="34" charset="0"/>
          </a:endParaRPr>
        </a:p>
      </dgm:t>
    </dgm:pt>
    <dgm:pt modelId="{CCC89291-762C-48BB-A3BA-6798BFEB9D43}" type="parTrans" cxnId="{19E6D6BC-5734-4653-B91B-3195845A5389}">
      <dgm:prSet/>
      <dgm:spPr/>
      <dgm:t>
        <a:bodyPr/>
        <a:lstStyle/>
        <a:p>
          <a:endParaRPr lang="en-IN"/>
        </a:p>
      </dgm:t>
    </dgm:pt>
    <dgm:pt modelId="{5C33851B-DA1D-463E-9DB7-B0FF51ECBCA1}" type="sibTrans" cxnId="{19E6D6BC-5734-4653-B91B-3195845A5389}">
      <dgm:prSet/>
      <dgm:spPr/>
      <dgm:t>
        <a:bodyPr/>
        <a:lstStyle/>
        <a:p>
          <a:endParaRPr lang="en-IN"/>
        </a:p>
      </dgm:t>
    </dgm:pt>
    <dgm:pt modelId="{14273D93-1754-426D-B6EE-346C0AA4C256}">
      <dgm:prSet phldrT="[Text]" custT="1"/>
      <dgm:spPr/>
      <dgm:t>
        <a:bodyPr/>
        <a:lstStyle/>
        <a:p>
          <a:r>
            <a:rPr lang="en-US" sz="1400" i="1" u="sng" dirty="0">
              <a:latin typeface="Calibri" panose="020F0502020204030204" pitchFamily="34" charset="0"/>
              <a:cs typeface="Calibri" panose="020F0502020204030204" pitchFamily="34" charset="0"/>
            </a:rPr>
            <a:t>Backup and Recovery</a:t>
          </a:r>
          <a:r>
            <a:rPr lang="en-US" sz="1400" i="1" dirty="0">
              <a:latin typeface="Calibri" panose="020F0502020204030204" pitchFamily="34" charset="0"/>
              <a:cs typeface="Calibri" panose="020F0502020204030204" pitchFamily="34" charset="0"/>
            </a:rPr>
            <a:t>: Better backup and recovery mechanisms is needed to ensure that data can be restored in case of hardware failures or other disasters without significant downtime.</a:t>
          </a:r>
          <a:endParaRPr lang="en-IN" sz="1400" i="1" dirty="0">
            <a:latin typeface="Calibri" panose="020F0502020204030204" pitchFamily="34" charset="0"/>
            <a:cs typeface="Calibri" panose="020F0502020204030204" pitchFamily="34" charset="0"/>
          </a:endParaRPr>
        </a:p>
      </dgm:t>
    </dgm:pt>
    <dgm:pt modelId="{4E5D68EE-35BE-4B16-87D9-0A4083F7768D}" type="parTrans" cxnId="{9336E06E-DE6E-4E95-8467-9CDCF29086A0}">
      <dgm:prSet/>
      <dgm:spPr/>
      <dgm:t>
        <a:bodyPr/>
        <a:lstStyle/>
        <a:p>
          <a:endParaRPr lang="en-IN"/>
        </a:p>
      </dgm:t>
    </dgm:pt>
    <dgm:pt modelId="{BD0E200C-AC6C-45F1-BFF8-576AEB0654D4}" type="sibTrans" cxnId="{9336E06E-DE6E-4E95-8467-9CDCF29086A0}">
      <dgm:prSet/>
      <dgm:spPr/>
      <dgm:t>
        <a:bodyPr/>
        <a:lstStyle/>
        <a:p>
          <a:endParaRPr lang="en-IN"/>
        </a:p>
      </dgm:t>
    </dgm:pt>
    <dgm:pt modelId="{207985B7-84A2-4254-B69A-3027554B6C5E}" type="pres">
      <dgm:prSet presAssocID="{A9D0C475-CDA2-475E-9A1E-2FF9D1EC9226}" presName="linear" presStyleCnt="0">
        <dgm:presLayoutVars>
          <dgm:dir/>
          <dgm:resizeHandles val="exact"/>
        </dgm:presLayoutVars>
      </dgm:prSet>
      <dgm:spPr/>
    </dgm:pt>
    <dgm:pt modelId="{72B02D72-0D68-4095-BAE1-7B3A65956BB4}" type="pres">
      <dgm:prSet presAssocID="{6E52976E-913E-4A0E-99E1-628D81C2993B}" presName="comp" presStyleCnt="0"/>
      <dgm:spPr/>
    </dgm:pt>
    <dgm:pt modelId="{7C3897BD-1D30-4E50-B303-B3AD415A8164}" type="pres">
      <dgm:prSet presAssocID="{6E52976E-913E-4A0E-99E1-628D81C2993B}" presName="box" presStyleLbl="node1" presStyleIdx="0" presStyleCnt="3" custLinFactY="-53401" custLinFactNeighborX="-1479" custLinFactNeighborY="-100000"/>
      <dgm:spPr/>
    </dgm:pt>
    <dgm:pt modelId="{989CDA0D-4064-470E-B20F-15C6FD761EC5}" type="pres">
      <dgm:prSet presAssocID="{6E52976E-913E-4A0E-99E1-628D81C2993B}" presName="img" presStyleLbl="fgImgPlace1" presStyleIdx="0" presStyleCnt="3" custScaleX="85528" custLinFactNeighborX="57" custLinFactNeighborY="-3011"/>
      <dgm:spPr>
        <a:blipFill dpi="0" rotWithShape="1">
          <a:blip xmlns:r="http://schemas.openxmlformats.org/officeDocument/2006/relationships" r:embed="rId1"/>
          <a:srcRect/>
          <a:stretch>
            <a:fillRect t="-3046" b="-3046"/>
          </a:stretch>
        </a:blipFill>
      </dgm:spPr>
    </dgm:pt>
    <dgm:pt modelId="{29344D91-3502-4821-B2F3-7DF9F46CBA7D}" type="pres">
      <dgm:prSet presAssocID="{6E52976E-913E-4A0E-99E1-628D81C2993B}" presName="text" presStyleLbl="node1" presStyleIdx="0" presStyleCnt="3">
        <dgm:presLayoutVars>
          <dgm:bulletEnabled val="1"/>
        </dgm:presLayoutVars>
      </dgm:prSet>
      <dgm:spPr/>
    </dgm:pt>
    <dgm:pt modelId="{9F95373D-81BA-4060-A90B-6013B12F43AE}" type="pres">
      <dgm:prSet presAssocID="{3785F67F-0507-4390-9F29-9FC3A5238F8E}" presName="spacer" presStyleCnt="0"/>
      <dgm:spPr/>
    </dgm:pt>
    <dgm:pt modelId="{0CE487DA-E356-4A1F-A915-4D0F5D1AE789}" type="pres">
      <dgm:prSet presAssocID="{C8950A0E-7909-4BC2-8CEB-61F6B9F47B60}" presName="comp" presStyleCnt="0"/>
      <dgm:spPr/>
    </dgm:pt>
    <dgm:pt modelId="{7E427AA7-74C4-4828-994C-272B3AA310FA}" type="pres">
      <dgm:prSet presAssocID="{C8950A0E-7909-4BC2-8CEB-61F6B9F47B60}" presName="box" presStyleLbl="node1" presStyleIdx="1" presStyleCnt="3"/>
      <dgm:spPr/>
    </dgm:pt>
    <dgm:pt modelId="{57CE54D5-136C-45E9-B7C1-FA8D6F6F9F4F}" type="pres">
      <dgm:prSet presAssocID="{C8950A0E-7909-4BC2-8CEB-61F6B9F47B60}" presName="img" presStyleLbl="fgImgPlace1" presStyleIdx="1" presStyleCnt="3" custLinFactNeighborY="993"/>
      <dgm:spPr>
        <a:blipFill>
          <a:blip xmlns:r="http://schemas.openxmlformats.org/officeDocument/2006/relationships" r:embed="rId2">
            <a:extLst>
              <a:ext uri="{28A0092B-C50C-407E-A947-70E740481C1C}">
                <a14:useLocalDpi xmlns:a14="http://schemas.microsoft.com/office/drawing/2010/main" val="0"/>
              </a:ext>
            </a:extLst>
          </a:blip>
          <a:srcRect/>
          <a:stretch>
            <a:fillRect t="-83000" b="-83000"/>
          </a:stretch>
        </a:blipFill>
      </dgm:spPr>
    </dgm:pt>
    <dgm:pt modelId="{D0311A35-BFEA-4BA0-9EB9-8E374017C6B2}" type="pres">
      <dgm:prSet presAssocID="{C8950A0E-7909-4BC2-8CEB-61F6B9F47B60}" presName="text" presStyleLbl="node1" presStyleIdx="1" presStyleCnt="3">
        <dgm:presLayoutVars>
          <dgm:bulletEnabled val="1"/>
        </dgm:presLayoutVars>
      </dgm:prSet>
      <dgm:spPr/>
    </dgm:pt>
    <dgm:pt modelId="{CD8A6ADE-DB43-44B5-BF72-02224A696F87}" type="pres">
      <dgm:prSet presAssocID="{5C33851B-DA1D-463E-9DB7-B0FF51ECBCA1}" presName="spacer" presStyleCnt="0"/>
      <dgm:spPr/>
    </dgm:pt>
    <dgm:pt modelId="{C639D43C-3BCA-4CDB-B357-C8E14B8D362D}" type="pres">
      <dgm:prSet presAssocID="{14273D93-1754-426D-B6EE-346C0AA4C256}" presName="comp" presStyleCnt="0"/>
      <dgm:spPr/>
    </dgm:pt>
    <dgm:pt modelId="{61C8DE06-3A9A-4146-8C04-7522A509EFBC}" type="pres">
      <dgm:prSet presAssocID="{14273D93-1754-426D-B6EE-346C0AA4C256}" presName="box" presStyleLbl="node1" presStyleIdx="2" presStyleCnt="3"/>
      <dgm:spPr/>
    </dgm:pt>
    <dgm:pt modelId="{07767CAC-8135-44FF-B828-83A8A298B2E0}" type="pres">
      <dgm:prSet presAssocID="{14273D93-1754-426D-B6EE-346C0AA4C256}" presName="img" presStyleLbl="fgImgPlace1" presStyleIdx="2" presStyleCnt="3"/>
      <dgm:spPr>
        <a:blipFill dpi="0" rotWithShape="1">
          <a:blip xmlns:r="http://schemas.openxmlformats.org/officeDocument/2006/relationships" r:embed="rId3">
            <a:extLst>
              <a:ext uri="{28A0092B-C50C-407E-A947-70E740481C1C}">
                <a14:useLocalDpi xmlns:a14="http://schemas.microsoft.com/office/drawing/2010/main" val="0"/>
              </a:ext>
            </a:extLst>
          </a:blip>
          <a:srcRect/>
          <a:stretch>
            <a:fillRect t="-26254" b="-26254"/>
          </a:stretch>
        </a:blipFill>
      </dgm:spPr>
    </dgm:pt>
    <dgm:pt modelId="{B4879E4A-747C-4427-AC40-AF48B6A40510}" type="pres">
      <dgm:prSet presAssocID="{14273D93-1754-426D-B6EE-346C0AA4C256}" presName="text" presStyleLbl="node1" presStyleIdx="2" presStyleCnt="3">
        <dgm:presLayoutVars>
          <dgm:bulletEnabled val="1"/>
        </dgm:presLayoutVars>
      </dgm:prSet>
      <dgm:spPr/>
    </dgm:pt>
  </dgm:ptLst>
  <dgm:cxnLst>
    <dgm:cxn modelId="{594FE503-61ED-4E3B-BB97-9577E54518F1}" srcId="{A9D0C475-CDA2-475E-9A1E-2FF9D1EC9226}" destId="{6E52976E-913E-4A0E-99E1-628D81C2993B}" srcOrd="0" destOrd="0" parTransId="{6A79062B-C413-415C-944F-0AD79EDB5A67}" sibTransId="{3785F67F-0507-4390-9F29-9FC3A5238F8E}"/>
    <dgm:cxn modelId="{5CF3E115-DB83-4117-A4D0-184403B9D285}" type="presOf" srcId="{14273D93-1754-426D-B6EE-346C0AA4C256}" destId="{61C8DE06-3A9A-4146-8C04-7522A509EFBC}" srcOrd="0" destOrd="0" presId="urn:microsoft.com/office/officeart/2005/8/layout/vList4"/>
    <dgm:cxn modelId="{0236C33D-9B58-4A0A-9BB9-9FB100E12A19}" type="presOf" srcId="{C8950A0E-7909-4BC2-8CEB-61F6B9F47B60}" destId="{D0311A35-BFEA-4BA0-9EB9-8E374017C6B2}" srcOrd="1" destOrd="0" presId="urn:microsoft.com/office/officeart/2005/8/layout/vList4"/>
    <dgm:cxn modelId="{1EE5F65C-B8D2-44F8-BD82-2563EB9E8C96}" type="presOf" srcId="{A9D0C475-CDA2-475E-9A1E-2FF9D1EC9226}" destId="{207985B7-84A2-4254-B69A-3027554B6C5E}" srcOrd="0" destOrd="0" presId="urn:microsoft.com/office/officeart/2005/8/layout/vList4"/>
    <dgm:cxn modelId="{917BB86E-A73A-40D7-9B1A-822763401442}" type="presOf" srcId="{6E52976E-913E-4A0E-99E1-628D81C2993B}" destId="{7C3897BD-1D30-4E50-B303-B3AD415A8164}" srcOrd="0" destOrd="0" presId="urn:microsoft.com/office/officeart/2005/8/layout/vList4"/>
    <dgm:cxn modelId="{9336E06E-DE6E-4E95-8467-9CDCF29086A0}" srcId="{A9D0C475-CDA2-475E-9A1E-2FF9D1EC9226}" destId="{14273D93-1754-426D-B6EE-346C0AA4C256}" srcOrd="2" destOrd="0" parTransId="{4E5D68EE-35BE-4B16-87D9-0A4083F7768D}" sibTransId="{BD0E200C-AC6C-45F1-BFF8-576AEB0654D4}"/>
    <dgm:cxn modelId="{7E135A8C-9E18-4F03-8B78-6FEAD59390DE}" type="presOf" srcId="{14273D93-1754-426D-B6EE-346C0AA4C256}" destId="{B4879E4A-747C-4427-AC40-AF48B6A40510}" srcOrd="1" destOrd="0" presId="urn:microsoft.com/office/officeart/2005/8/layout/vList4"/>
    <dgm:cxn modelId="{19E6D6BC-5734-4653-B91B-3195845A5389}" srcId="{A9D0C475-CDA2-475E-9A1E-2FF9D1EC9226}" destId="{C8950A0E-7909-4BC2-8CEB-61F6B9F47B60}" srcOrd="1" destOrd="0" parTransId="{CCC89291-762C-48BB-A3BA-6798BFEB9D43}" sibTransId="{5C33851B-DA1D-463E-9DB7-B0FF51ECBCA1}"/>
    <dgm:cxn modelId="{CF78F0CC-EA9F-4B0D-9A2D-4F899D840E1C}" type="presOf" srcId="{C8950A0E-7909-4BC2-8CEB-61F6B9F47B60}" destId="{7E427AA7-74C4-4828-994C-272B3AA310FA}" srcOrd="0" destOrd="0" presId="urn:microsoft.com/office/officeart/2005/8/layout/vList4"/>
    <dgm:cxn modelId="{4A9856E0-278A-4F0C-9458-3EF640BE3492}" type="presOf" srcId="{6E52976E-913E-4A0E-99E1-628D81C2993B}" destId="{29344D91-3502-4821-B2F3-7DF9F46CBA7D}" srcOrd="1" destOrd="0" presId="urn:microsoft.com/office/officeart/2005/8/layout/vList4"/>
    <dgm:cxn modelId="{2F88CD3A-2C74-4B69-8BB9-66BFD1E89BA0}" type="presParOf" srcId="{207985B7-84A2-4254-B69A-3027554B6C5E}" destId="{72B02D72-0D68-4095-BAE1-7B3A65956BB4}" srcOrd="0" destOrd="0" presId="urn:microsoft.com/office/officeart/2005/8/layout/vList4"/>
    <dgm:cxn modelId="{03E748C0-0152-4562-819A-B78694020FBA}" type="presParOf" srcId="{72B02D72-0D68-4095-BAE1-7B3A65956BB4}" destId="{7C3897BD-1D30-4E50-B303-B3AD415A8164}" srcOrd="0" destOrd="0" presId="urn:microsoft.com/office/officeart/2005/8/layout/vList4"/>
    <dgm:cxn modelId="{2DEA7AFD-D617-4F19-8DA4-B64EB76C60D5}" type="presParOf" srcId="{72B02D72-0D68-4095-BAE1-7B3A65956BB4}" destId="{989CDA0D-4064-470E-B20F-15C6FD761EC5}" srcOrd="1" destOrd="0" presId="urn:microsoft.com/office/officeart/2005/8/layout/vList4"/>
    <dgm:cxn modelId="{16EE9401-D825-4801-996E-A187915680BA}" type="presParOf" srcId="{72B02D72-0D68-4095-BAE1-7B3A65956BB4}" destId="{29344D91-3502-4821-B2F3-7DF9F46CBA7D}" srcOrd="2" destOrd="0" presId="urn:microsoft.com/office/officeart/2005/8/layout/vList4"/>
    <dgm:cxn modelId="{68881DB0-A7EF-4981-8330-98474573E40B}" type="presParOf" srcId="{207985B7-84A2-4254-B69A-3027554B6C5E}" destId="{9F95373D-81BA-4060-A90B-6013B12F43AE}" srcOrd="1" destOrd="0" presId="urn:microsoft.com/office/officeart/2005/8/layout/vList4"/>
    <dgm:cxn modelId="{61C52F9A-9F27-486B-9F4B-E5673D4914DE}" type="presParOf" srcId="{207985B7-84A2-4254-B69A-3027554B6C5E}" destId="{0CE487DA-E356-4A1F-A915-4D0F5D1AE789}" srcOrd="2" destOrd="0" presId="urn:microsoft.com/office/officeart/2005/8/layout/vList4"/>
    <dgm:cxn modelId="{FBBB8292-803F-47F1-AF15-F91127472E53}" type="presParOf" srcId="{0CE487DA-E356-4A1F-A915-4D0F5D1AE789}" destId="{7E427AA7-74C4-4828-994C-272B3AA310FA}" srcOrd="0" destOrd="0" presId="urn:microsoft.com/office/officeart/2005/8/layout/vList4"/>
    <dgm:cxn modelId="{DC97FD15-4AEF-4C49-95EC-A7C92AF9553B}" type="presParOf" srcId="{0CE487DA-E356-4A1F-A915-4D0F5D1AE789}" destId="{57CE54D5-136C-45E9-B7C1-FA8D6F6F9F4F}" srcOrd="1" destOrd="0" presId="urn:microsoft.com/office/officeart/2005/8/layout/vList4"/>
    <dgm:cxn modelId="{69628A5F-6827-4A32-A44B-BCBC4F4597AD}" type="presParOf" srcId="{0CE487DA-E356-4A1F-A915-4D0F5D1AE789}" destId="{D0311A35-BFEA-4BA0-9EB9-8E374017C6B2}" srcOrd="2" destOrd="0" presId="urn:microsoft.com/office/officeart/2005/8/layout/vList4"/>
    <dgm:cxn modelId="{2ADF69AB-F8A5-47C0-B549-2A2117CD82E3}" type="presParOf" srcId="{207985B7-84A2-4254-B69A-3027554B6C5E}" destId="{CD8A6ADE-DB43-44B5-BF72-02224A696F87}" srcOrd="3" destOrd="0" presId="urn:microsoft.com/office/officeart/2005/8/layout/vList4"/>
    <dgm:cxn modelId="{C8DEAC52-30C1-4DBB-9CA7-E998D6BC4520}" type="presParOf" srcId="{207985B7-84A2-4254-B69A-3027554B6C5E}" destId="{C639D43C-3BCA-4CDB-B357-C8E14B8D362D}" srcOrd="4" destOrd="0" presId="urn:microsoft.com/office/officeart/2005/8/layout/vList4"/>
    <dgm:cxn modelId="{69C498DE-7DCA-4354-B413-B9E578DCC160}" type="presParOf" srcId="{C639D43C-3BCA-4CDB-B357-C8E14B8D362D}" destId="{61C8DE06-3A9A-4146-8C04-7522A509EFBC}" srcOrd="0" destOrd="0" presId="urn:microsoft.com/office/officeart/2005/8/layout/vList4"/>
    <dgm:cxn modelId="{3617242C-6CE7-4CA3-8A1A-D48668D46AA7}" type="presParOf" srcId="{C639D43C-3BCA-4CDB-B357-C8E14B8D362D}" destId="{07767CAC-8135-44FF-B828-83A8A298B2E0}" srcOrd="1" destOrd="0" presId="urn:microsoft.com/office/officeart/2005/8/layout/vList4"/>
    <dgm:cxn modelId="{2CD778B3-91BB-4274-B0EA-5F84E2411A88}" type="presParOf" srcId="{C639D43C-3BCA-4CDB-B357-C8E14B8D362D}" destId="{B4879E4A-747C-4427-AC40-AF48B6A40510}" srcOrd="2" destOrd="0" presId="urn:microsoft.com/office/officeart/2005/8/layout/vList4"/>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9D0C475-CDA2-475E-9A1E-2FF9D1EC9226}" type="doc">
      <dgm:prSet loTypeId="urn:microsoft.com/office/officeart/2005/8/layout/vList4" loCatId="list" qsTypeId="urn:microsoft.com/office/officeart/2005/8/quickstyle/simple1" qsCatId="simple" csTypeId="urn:microsoft.com/office/officeart/2005/8/colors/accent1_2" csCatId="accent1" phldr="1"/>
      <dgm:spPr/>
      <dgm:t>
        <a:bodyPr/>
        <a:lstStyle/>
        <a:p>
          <a:endParaRPr lang="en-IN"/>
        </a:p>
      </dgm:t>
    </dgm:pt>
    <dgm:pt modelId="{6E52976E-913E-4A0E-99E1-628D81C2993B}">
      <dgm:prSet phldrT="[Text]" custT="1"/>
      <dgm:spPr>
        <a:solidFill>
          <a:srgbClr val="F2D9BB"/>
        </a:solidFill>
      </dgm:spPr>
      <dgm:t>
        <a:bodyPr/>
        <a:lstStyle/>
        <a:p>
          <a:r>
            <a:rPr lang="en-US" sz="1400" b="1" i="1" u="sng" dirty="0">
              <a:solidFill>
                <a:schemeClr val="tx1"/>
              </a:solidFill>
              <a:latin typeface="Calibri" panose="020F0502020204030204" pitchFamily="34" charset="0"/>
              <a:cs typeface="Calibri" panose="020F0502020204030204" pitchFamily="34" charset="0"/>
            </a:rPr>
            <a:t>Database Maintenance</a:t>
          </a:r>
          <a:r>
            <a:rPr lang="en-US" sz="1400" i="1" u="sng" dirty="0">
              <a:solidFill>
                <a:schemeClr val="tx1"/>
              </a:solidFill>
              <a:latin typeface="Calibri" panose="020F0502020204030204" pitchFamily="34" charset="0"/>
              <a:cs typeface="Calibri" panose="020F0502020204030204" pitchFamily="34" charset="0"/>
            </a:rPr>
            <a:t>: </a:t>
          </a:r>
          <a:r>
            <a:rPr lang="en-US" sz="1400" i="1" dirty="0">
              <a:solidFill>
                <a:schemeClr val="tx1"/>
              </a:solidFill>
              <a:latin typeface="Calibri" panose="020F0502020204030204" pitchFamily="34" charset="0"/>
              <a:cs typeface="Calibri" panose="020F0502020204030204" pitchFamily="34" charset="0"/>
            </a:rPr>
            <a:t>Regularly performing database maintenance tasks, such as index rebuilding, statistics updates, and data vacuuming. This would help to keep the database running efficiently.</a:t>
          </a:r>
          <a:endParaRPr lang="en-IN" sz="1400" i="1" dirty="0">
            <a:solidFill>
              <a:schemeClr val="tx1"/>
            </a:solidFill>
            <a:latin typeface="Calibri" panose="020F0502020204030204" pitchFamily="34" charset="0"/>
            <a:cs typeface="Calibri" panose="020F0502020204030204" pitchFamily="34" charset="0"/>
          </a:endParaRPr>
        </a:p>
      </dgm:t>
    </dgm:pt>
    <dgm:pt modelId="{6A79062B-C413-415C-944F-0AD79EDB5A67}" type="parTrans" cxnId="{594FE503-61ED-4E3B-BB97-9577E54518F1}">
      <dgm:prSet/>
      <dgm:spPr/>
      <dgm:t>
        <a:bodyPr/>
        <a:lstStyle/>
        <a:p>
          <a:endParaRPr lang="en-IN"/>
        </a:p>
      </dgm:t>
    </dgm:pt>
    <dgm:pt modelId="{3785F67F-0507-4390-9F29-9FC3A5238F8E}" type="sibTrans" cxnId="{594FE503-61ED-4E3B-BB97-9577E54518F1}">
      <dgm:prSet/>
      <dgm:spPr/>
      <dgm:t>
        <a:bodyPr/>
        <a:lstStyle/>
        <a:p>
          <a:endParaRPr lang="en-IN"/>
        </a:p>
      </dgm:t>
    </dgm:pt>
    <dgm:pt modelId="{C8950A0E-7909-4BC2-8CEB-61F6B9F47B60}">
      <dgm:prSet phldrT="[Text]"/>
      <dgm:spPr>
        <a:solidFill>
          <a:srgbClr val="638FA8"/>
        </a:solidFill>
      </dgm:spPr>
      <dgm:t>
        <a:bodyPr/>
        <a:lstStyle/>
        <a:p>
          <a:r>
            <a:rPr lang="en-US" b="1" i="1" u="sng" dirty="0">
              <a:solidFill>
                <a:schemeClr val="bg1"/>
              </a:solidFill>
              <a:latin typeface="Calibri" panose="020F0502020204030204" pitchFamily="34" charset="0"/>
              <a:cs typeface="Calibri" panose="020F0502020204030204" pitchFamily="34" charset="0"/>
            </a:rPr>
            <a:t>Monitoring and Profiling</a:t>
          </a:r>
          <a:r>
            <a:rPr lang="en-US" b="1" i="1" dirty="0">
              <a:solidFill>
                <a:schemeClr val="bg1"/>
              </a:solidFill>
              <a:latin typeface="Calibri" panose="020F0502020204030204" pitchFamily="34" charset="0"/>
              <a:cs typeface="Calibri" panose="020F0502020204030204" pitchFamily="34" charset="0"/>
            </a:rPr>
            <a:t>: </a:t>
          </a:r>
          <a:r>
            <a:rPr lang="en-US" i="1" dirty="0">
              <a:latin typeface="Calibri" panose="020F0502020204030204" pitchFamily="34" charset="0"/>
              <a:cs typeface="Calibri" panose="020F0502020204030204" pitchFamily="34" charset="0"/>
            </a:rPr>
            <a:t>Regularly monitoring database performance and profiling queries can be done to identify performance bottlenecks and areas for improvement. Database performance monitoring software tools can provide insights about resource usage, slow queries, and other metrics that impact performance.</a:t>
          </a:r>
          <a:endParaRPr lang="en-IN" i="1" dirty="0">
            <a:solidFill>
              <a:schemeClr val="tx1"/>
            </a:solidFill>
            <a:latin typeface="Calibri" panose="020F0502020204030204" pitchFamily="34" charset="0"/>
            <a:cs typeface="Calibri" panose="020F0502020204030204" pitchFamily="34" charset="0"/>
          </a:endParaRPr>
        </a:p>
      </dgm:t>
    </dgm:pt>
    <dgm:pt modelId="{CCC89291-762C-48BB-A3BA-6798BFEB9D43}" type="parTrans" cxnId="{19E6D6BC-5734-4653-B91B-3195845A5389}">
      <dgm:prSet/>
      <dgm:spPr/>
      <dgm:t>
        <a:bodyPr/>
        <a:lstStyle/>
        <a:p>
          <a:endParaRPr lang="en-IN"/>
        </a:p>
      </dgm:t>
    </dgm:pt>
    <dgm:pt modelId="{5C33851B-DA1D-463E-9DB7-B0FF51ECBCA1}" type="sibTrans" cxnId="{19E6D6BC-5734-4653-B91B-3195845A5389}">
      <dgm:prSet/>
      <dgm:spPr/>
      <dgm:t>
        <a:bodyPr/>
        <a:lstStyle/>
        <a:p>
          <a:endParaRPr lang="en-IN"/>
        </a:p>
      </dgm:t>
    </dgm:pt>
    <dgm:pt modelId="{207985B7-84A2-4254-B69A-3027554B6C5E}" type="pres">
      <dgm:prSet presAssocID="{A9D0C475-CDA2-475E-9A1E-2FF9D1EC9226}" presName="linear" presStyleCnt="0">
        <dgm:presLayoutVars>
          <dgm:dir/>
          <dgm:resizeHandles val="exact"/>
        </dgm:presLayoutVars>
      </dgm:prSet>
      <dgm:spPr/>
    </dgm:pt>
    <dgm:pt modelId="{72B02D72-0D68-4095-BAE1-7B3A65956BB4}" type="pres">
      <dgm:prSet presAssocID="{6E52976E-913E-4A0E-99E1-628D81C2993B}" presName="comp" presStyleCnt="0"/>
      <dgm:spPr/>
    </dgm:pt>
    <dgm:pt modelId="{7C3897BD-1D30-4E50-B303-B3AD415A8164}" type="pres">
      <dgm:prSet presAssocID="{6E52976E-913E-4A0E-99E1-628D81C2993B}" presName="box" presStyleLbl="node1" presStyleIdx="0" presStyleCnt="2" custLinFactNeighborY="-3161"/>
      <dgm:spPr/>
    </dgm:pt>
    <dgm:pt modelId="{989CDA0D-4064-470E-B20F-15C6FD761EC5}" type="pres">
      <dgm:prSet presAssocID="{6E52976E-913E-4A0E-99E1-628D81C2993B}" presName="img" presStyleLbl="fgImgPlace1" presStyleIdx="0" presStyleCnt="2"/>
      <dgm:spPr>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t="-15575" b="-15575"/>
          </a:stretch>
        </a:blipFill>
      </dgm:spPr>
    </dgm:pt>
    <dgm:pt modelId="{29344D91-3502-4821-B2F3-7DF9F46CBA7D}" type="pres">
      <dgm:prSet presAssocID="{6E52976E-913E-4A0E-99E1-628D81C2993B}" presName="text" presStyleLbl="node1" presStyleIdx="0" presStyleCnt="2">
        <dgm:presLayoutVars>
          <dgm:bulletEnabled val="1"/>
        </dgm:presLayoutVars>
      </dgm:prSet>
      <dgm:spPr/>
    </dgm:pt>
    <dgm:pt modelId="{9F95373D-81BA-4060-A90B-6013B12F43AE}" type="pres">
      <dgm:prSet presAssocID="{3785F67F-0507-4390-9F29-9FC3A5238F8E}" presName="spacer" presStyleCnt="0"/>
      <dgm:spPr/>
    </dgm:pt>
    <dgm:pt modelId="{E4808E79-98CE-429E-8990-6479DB1E1B44}" type="pres">
      <dgm:prSet presAssocID="{C8950A0E-7909-4BC2-8CEB-61F6B9F47B60}" presName="comp" presStyleCnt="0"/>
      <dgm:spPr/>
    </dgm:pt>
    <dgm:pt modelId="{2E96CF6C-2A90-49A6-BDBB-3D2F8951E5EA}" type="pres">
      <dgm:prSet presAssocID="{C8950A0E-7909-4BC2-8CEB-61F6B9F47B60}" presName="box" presStyleLbl="node1" presStyleIdx="1" presStyleCnt="2"/>
      <dgm:spPr/>
    </dgm:pt>
    <dgm:pt modelId="{1F3E2C27-6B3A-496B-88F1-DEC05A6C0859}" type="pres">
      <dgm:prSet presAssocID="{C8950A0E-7909-4BC2-8CEB-61F6B9F47B60}" presName="img" presStyleLbl="fgImgPlace1" presStyleIdx="1" presStyleCnt="2"/>
      <dgm:spPr>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t="-38526" b="-38526"/>
          </a:stretch>
        </a:blipFill>
      </dgm:spPr>
    </dgm:pt>
    <dgm:pt modelId="{FC1BBE7C-0AF1-4F86-A22D-1F71DE9A8595}" type="pres">
      <dgm:prSet presAssocID="{C8950A0E-7909-4BC2-8CEB-61F6B9F47B60}" presName="text" presStyleLbl="node1" presStyleIdx="1" presStyleCnt="2">
        <dgm:presLayoutVars>
          <dgm:bulletEnabled val="1"/>
        </dgm:presLayoutVars>
      </dgm:prSet>
      <dgm:spPr/>
    </dgm:pt>
  </dgm:ptLst>
  <dgm:cxnLst>
    <dgm:cxn modelId="{594FE503-61ED-4E3B-BB97-9577E54518F1}" srcId="{A9D0C475-CDA2-475E-9A1E-2FF9D1EC9226}" destId="{6E52976E-913E-4A0E-99E1-628D81C2993B}" srcOrd="0" destOrd="0" parTransId="{6A79062B-C413-415C-944F-0AD79EDB5A67}" sibTransId="{3785F67F-0507-4390-9F29-9FC3A5238F8E}"/>
    <dgm:cxn modelId="{1EE5F65C-B8D2-44F8-BD82-2563EB9E8C96}" type="presOf" srcId="{A9D0C475-CDA2-475E-9A1E-2FF9D1EC9226}" destId="{207985B7-84A2-4254-B69A-3027554B6C5E}" srcOrd="0" destOrd="0" presId="urn:microsoft.com/office/officeart/2005/8/layout/vList4"/>
    <dgm:cxn modelId="{917BB86E-A73A-40D7-9B1A-822763401442}" type="presOf" srcId="{6E52976E-913E-4A0E-99E1-628D81C2993B}" destId="{7C3897BD-1D30-4E50-B303-B3AD415A8164}" srcOrd="0" destOrd="0" presId="urn:microsoft.com/office/officeart/2005/8/layout/vList4"/>
    <dgm:cxn modelId="{19E6D6BC-5734-4653-B91B-3195845A5389}" srcId="{A9D0C475-CDA2-475E-9A1E-2FF9D1EC9226}" destId="{C8950A0E-7909-4BC2-8CEB-61F6B9F47B60}" srcOrd="1" destOrd="0" parTransId="{CCC89291-762C-48BB-A3BA-6798BFEB9D43}" sibTransId="{5C33851B-DA1D-463E-9DB7-B0FF51ECBCA1}"/>
    <dgm:cxn modelId="{4A9856E0-278A-4F0C-9458-3EF640BE3492}" type="presOf" srcId="{6E52976E-913E-4A0E-99E1-628D81C2993B}" destId="{29344D91-3502-4821-B2F3-7DF9F46CBA7D}" srcOrd="1" destOrd="0" presId="urn:microsoft.com/office/officeart/2005/8/layout/vList4"/>
    <dgm:cxn modelId="{3BF4BDF8-54FF-480C-9387-6C9CBCA25683}" type="presOf" srcId="{C8950A0E-7909-4BC2-8CEB-61F6B9F47B60}" destId="{2E96CF6C-2A90-49A6-BDBB-3D2F8951E5EA}" srcOrd="0" destOrd="0" presId="urn:microsoft.com/office/officeart/2005/8/layout/vList4"/>
    <dgm:cxn modelId="{1DFAF8FE-C626-4275-94F0-71EC94B90DA8}" type="presOf" srcId="{C8950A0E-7909-4BC2-8CEB-61F6B9F47B60}" destId="{FC1BBE7C-0AF1-4F86-A22D-1F71DE9A8595}" srcOrd="1" destOrd="0" presId="urn:microsoft.com/office/officeart/2005/8/layout/vList4"/>
    <dgm:cxn modelId="{2F88CD3A-2C74-4B69-8BB9-66BFD1E89BA0}" type="presParOf" srcId="{207985B7-84A2-4254-B69A-3027554B6C5E}" destId="{72B02D72-0D68-4095-BAE1-7B3A65956BB4}" srcOrd="0" destOrd="0" presId="urn:microsoft.com/office/officeart/2005/8/layout/vList4"/>
    <dgm:cxn modelId="{03E748C0-0152-4562-819A-B78694020FBA}" type="presParOf" srcId="{72B02D72-0D68-4095-BAE1-7B3A65956BB4}" destId="{7C3897BD-1D30-4E50-B303-B3AD415A8164}" srcOrd="0" destOrd="0" presId="urn:microsoft.com/office/officeart/2005/8/layout/vList4"/>
    <dgm:cxn modelId="{2DEA7AFD-D617-4F19-8DA4-B64EB76C60D5}" type="presParOf" srcId="{72B02D72-0D68-4095-BAE1-7B3A65956BB4}" destId="{989CDA0D-4064-470E-B20F-15C6FD761EC5}" srcOrd="1" destOrd="0" presId="urn:microsoft.com/office/officeart/2005/8/layout/vList4"/>
    <dgm:cxn modelId="{16EE9401-D825-4801-996E-A187915680BA}" type="presParOf" srcId="{72B02D72-0D68-4095-BAE1-7B3A65956BB4}" destId="{29344D91-3502-4821-B2F3-7DF9F46CBA7D}" srcOrd="2" destOrd="0" presId="urn:microsoft.com/office/officeart/2005/8/layout/vList4"/>
    <dgm:cxn modelId="{68881DB0-A7EF-4981-8330-98474573E40B}" type="presParOf" srcId="{207985B7-84A2-4254-B69A-3027554B6C5E}" destId="{9F95373D-81BA-4060-A90B-6013B12F43AE}" srcOrd="1" destOrd="0" presId="urn:microsoft.com/office/officeart/2005/8/layout/vList4"/>
    <dgm:cxn modelId="{3FC89435-EF28-41AD-A906-3E8C012735BA}" type="presParOf" srcId="{207985B7-84A2-4254-B69A-3027554B6C5E}" destId="{E4808E79-98CE-429E-8990-6479DB1E1B44}" srcOrd="2" destOrd="0" presId="urn:microsoft.com/office/officeart/2005/8/layout/vList4"/>
    <dgm:cxn modelId="{2DF53AF1-F9F5-4583-9725-993284C4A2F8}" type="presParOf" srcId="{E4808E79-98CE-429E-8990-6479DB1E1B44}" destId="{2E96CF6C-2A90-49A6-BDBB-3D2F8951E5EA}" srcOrd="0" destOrd="0" presId="urn:microsoft.com/office/officeart/2005/8/layout/vList4"/>
    <dgm:cxn modelId="{6412C6B6-214E-46B4-8141-0A0F35DBC1BF}" type="presParOf" srcId="{E4808E79-98CE-429E-8990-6479DB1E1B44}" destId="{1F3E2C27-6B3A-496B-88F1-DEC05A6C0859}" srcOrd="1" destOrd="0" presId="urn:microsoft.com/office/officeart/2005/8/layout/vList4"/>
    <dgm:cxn modelId="{ED77AF08-76DC-49F8-925D-43FA8F19D886}" type="presParOf" srcId="{E4808E79-98CE-429E-8990-6479DB1E1B44}" destId="{FC1BBE7C-0AF1-4F86-A22D-1F71DE9A8595}" srcOrd="2" destOrd="0" presId="urn:microsoft.com/office/officeart/2005/8/layout/vList4"/>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9715764-123D-455A-ABD4-CC434EEF0AB9}" type="doc">
      <dgm:prSet loTypeId="urn:microsoft.com/office/officeart/2005/8/layout/vList4" loCatId="list" qsTypeId="urn:microsoft.com/office/officeart/2005/8/quickstyle/simple1" qsCatId="simple" csTypeId="urn:microsoft.com/office/officeart/2005/8/colors/accent1_2" csCatId="accent1" phldr="1"/>
      <dgm:spPr/>
      <dgm:t>
        <a:bodyPr/>
        <a:lstStyle/>
        <a:p>
          <a:endParaRPr lang="en-IN"/>
        </a:p>
      </dgm:t>
    </dgm:pt>
    <dgm:pt modelId="{58CD5971-AF3F-4364-A404-04C0673016BF}" type="pres">
      <dgm:prSet presAssocID="{79715764-123D-455A-ABD4-CC434EEF0AB9}" presName="linear" presStyleCnt="0">
        <dgm:presLayoutVars>
          <dgm:dir/>
          <dgm:resizeHandles val="exact"/>
        </dgm:presLayoutVars>
      </dgm:prSet>
      <dgm:spPr/>
    </dgm:pt>
  </dgm:ptLst>
  <dgm:cxnLst>
    <dgm:cxn modelId="{A1D04E3D-49DD-4BE9-84A0-65E17C1B2F66}" type="presOf" srcId="{79715764-123D-455A-ABD4-CC434EEF0AB9}" destId="{58CD5971-AF3F-4364-A404-04C0673016BF}" srcOrd="0" destOrd="0" presId="urn:microsoft.com/office/officeart/2005/8/layout/vList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61AE3BF-9D49-4137-9C2A-CD081677885F}" type="doc">
      <dgm:prSet loTypeId="urn:microsoft.com/office/officeart/2005/8/layout/vList4" loCatId="list" qsTypeId="urn:microsoft.com/office/officeart/2005/8/quickstyle/simple1" qsCatId="simple" csTypeId="urn:microsoft.com/office/officeart/2005/8/colors/accent1_2" csCatId="accent1" phldr="1"/>
      <dgm:spPr/>
      <dgm:t>
        <a:bodyPr/>
        <a:lstStyle/>
        <a:p>
          <a:endParaRPr lang="en-IN"/>
        </a:p>
      </dgm:t>
    </dgm:pt>
    <dgm:pt modelId="{CFD80B74-F99F-4ECC-AB65-DB6AFCCFCAFB}" type="pres">
      <dgm:prSet presAssocID="{161AE3BF-9D49-4137-9C2A-CD081677885F}" presName="linear" presStyleCnt="0">
        <dgm:presLayoutVars>
          <dgm:dir/>
          <dgm:resizeHandles val="exact"/>
        </dgm:presLayoutVars>
      </dgm:prSet>
      <dgm:spPr/>
    </dgm:pt>
  </dgm:ptLst>
  <dgm:cxnLst>
    <dgm:cxn modelId="{BEA00356-8CD3-4948-9C30-18E705472DB2}" type="presOf" srcId="{161AE3BF-9D49-4137-9C2A-CD081677885F}" destId="{CFD80B74-F99F-4ECC-AB65-DB6AFCCFCAFB}" srcOrd="0" destOrd="0" presId="urn:microsoft.com/office/officeart/2005/8/layout/vList4"/>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3B189205-20D3-451E-87C5-1BEB7D654940}"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IN"/>
        </a:p>
      </dgm:t>
    </dgm:pt>
    <dgm:pt modelId="{4739C860-D546-4083-8C6A-2FB217BDAA90}" type="pres">
      <dgm:prSet presAssocID="{3B189205-20D3-451E-87C5-1BEB7D654940}" presName="diagram" presStyleCnt="0">
        <dgm:presLayoutVars>
          <dgm:dir/>
          <dgm:resizeHandles val="exact"/>
        </dgm:presLayoutVars>
      </dgm:prSet>
      <dgm:spPr/>
    </dgm:pt>
  </dgm:ptLst>
  <dgm:cxnLst>
    <dgm:cxn modelId="{B4D0AFFB-6CA6-4434-8598-2F72B55236CC}" type="presOf" srcId="{3B189205-20D3-451E-87C5-1BEB7D654940}" destId="{4739C860-D546-4083-8C6A-2FB217BDAA90}" srcOrd="0" destOrd="0" presId="urn:microsoft.com/office/officeart/2005/8/layout/default"/>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CE92F2F0-F621-45D1-AAE2-F8A1C1451970}" type="doc">
      <dgm:prSet loTypeId="urn:microsoft.com/office/officeart/2005/8/layout/vList3" loCatId="list" qsTypeId="urn:microsoft.com/office/officeart/2005/8/quickstyle/simple1" qsCatId="simple" csTypeId="urn:microsoft.com/office/officeart/2005/8/colors/accent1_2" csCatId="accent1" phldr="1"/>
      <dgm:spPr/>
    </dgm:pt>
    <dgm:pt modelId="{A26F4396-E976-4A5B-A199-18CC513FD306}">
      <dgm:prSet phldrT="[Text]"/>
      <dgm:spPr>
        <a:solidFill>
          <a:srgbClr val="61C5D3"/>
        </a:solidFill>
      </dgm:spPr>
      <dgm:t>
        <a:bodyPr/>
        <a:lstStyle/>
        <a:p>
          <a:pPr algn="just">
            <a:buSzPts val="1000"/>
            <a:buFont typeface="Symbol" panose="05050102010706020507" pitchFamily="18" charset="2"/>
            <a:buChar char=""/>
          </a:pPr>
          <a:r>
            <a:rPr lang="en-US" dirty="0"/>
            <a:t>MongoDB is </a:t>
          </a:r>
          <a:r>
            <a:rPr lang="en-US" b="1" dirty="0"/>
            <a:t>a document-oriented NoSQL database</a:t>
          </a:r>
          <a:r>
            <a:rPr lang="en-US" dirty="0"/>
            <a:t> that is known for its </a:t>
          </a:r>
          <a:r>
            <a:rPr lang="en-US" b="1" dirty="0"/>
            <a:t>flexibility and ease of use.</a:t>
          </a:r>
          <a:endParaRPr lang="en-US" dirty="0"/>
        </a:p>
        <a:p>
          <a:pPr algn="just">
            <a:buSzPts val="1000"/>
            <a:buFont typeface="Symbol" panose="05050102010706020507" pitchFamily="18" charset="2"/>
            <a:buChar char=""/>
          </a:pPr>
          <a:r>
            <a:rPr lang="en-US" dirty="0"/>
            <a:t>Performance: MongoDB is generally optimized for </a:t>
          </a:r>
          <a:r>
            <a:rPr lang="en-US" b="1" dirty="0"/>
            <a:t>read-heavy workloads</a:t>
          </a:r>
          <a:r>
            <a:rPr lang="en-US" dirty="0"/>
            <a:t> and can perform well with complex as </a:t>
          </a:r>
          <a:r>
            <a:rPr lang="en-US" b="1" dirty="0"/>
            <a:t>it supports indexes.</a:t>
          </a:r>
          <a:r>
            <a:rPr lang="en-US" dirty="0"/>
            <a:t> It is efficient in handling large amounts of unstructured or semi-structured data.</a:t>
          </a:r>
          <a:endParaRPr lang="en-IN" b="1" dirty="0">
            <a:solidFill>
              <a:schemeClr val="accent1"/>
            </a:solidFill>
          </a:endParaRPr>
        </a:p>
      </dgm:t>
    </dgm:pt>
    <dgm:pt modelId="{35CD7AD3-3C8B-4F81-84AA-23080AA6DF34}" type="parTrans" cxnId="{EBC88520-23EA-47E7-9500-5F67156E76F1}">
      <dgm:prSet/>
      <dgm:spPr/>
      <dgm:t>
        <a:bodyPr/>
        <a:lstStyle/>
        <a:p>
          <a:endParaRPr lang="en-IN"/>
        </a:p>
      </dgm:t>
    </dgm:pt>
    <dgm:pt modelId="{8DDD656E-D2FB-4756-A6FA-130BB4AA022E}" type="sibTrans" cxnId="{EBC88520-23EA-47E7-9500-5F67156E76F1}">
      <dgm:prSet/>
      <dgm:spPr/>
      <dgm:t>
        <a:bodyPr/>
        <a:lstStyle/>
        <a:p>
          <a:endParaRPr lang="en-IN"/>
        </a:p>
      </dgm:t>
    </dgm:pt>
    <dgm:pt modelId="{8683B8DD-29B2-472C-B5D0-5E0747C5A906}" type="pres">
      <dgm:prSet presAssocID="{CE92F2F0-F621-45D1-AAE2-F8A1C1451970}" presName="linearFlow" presStyleCnt="0">
        <dgm:presLayoutVars>
          <dgm:dir/>
          <dgm:resizeHandles val="exact"/>
        </dgm:presLayoutVars>
      </dgm:prSet>
      <dgm:spPr/>
    </dgm:pt>
    <dgm:pt modelId="{32CBED9B-B1AD-4821-9658-57A44C3549FB}" type="pres">
      <dgm:prSet presAssocID="{A26F4396-E976-4A5B-A199-18CC513FD306}" presName="composite" presStyleCnt="0"/>
      <dgm:spPr/>
    </dgm:pt>
    <dgm:pt modelId="{6DD03D8D-871F-4C34-A478-FE2D6D9DE6E7}" type="pres">
      <dgm:prSet presAssocID="{A26F4396-E976-4A5B-A199-18CC513FD306}" presName="imgShp" presStyleLbl="fgImgPlace1" presStyleIdx="0" presStyleCnt="1"/>
      <dgm:spPr>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dgm:spPr>
    </dgm:pt>
    <dgm:pt modelId="{F93EB54D-7E28-4882-999A-D546B8DF51EC}" type="pres">
      <dgm:prSet presAssocID="{A26F4396-E976-4A5B-A199-18CC513FD306}" presName="txShp" presStyleLbl="node1" presStyleIdx="0" presStyleCnt="1">
        <dgm:presLayoutVars>
          <dgm:bulletEnabled val="1"/>
        </dgm:presLayoutVars>
      </dgm:prSet>
      <dgm:spPr/>
    </dgm:pt>
  </dgm:ptLst>
  <dgm:cxnLst>
    <dgm:cxn modelId="{EBC88520-23EA-47E7-9500-5F67156E76F1}" srcId="{CE92F2F0-F621-45D1-AAE2-F8A1C1451970}" destId="{A26F4396-E976-4A5B-A199-18CC513FD306}" srcOrd="0" destOrd="0" parTransId="{35CD7AD3-3C8B-4F81-84AA-23080AA6DF34}" sibTransId="{8DDD656E-D2FB-4756-A6FA-130BB4AA022E}"/>
    <dgm:cxn modelId="{7E89D85A-856F-418F-8671-A0F464282B99}" type="presOf" srcId="{A26F4396-E976-4A5B-A199-18CC513FD306}" destId="{F93EB54D-7E28-4882-999A-D546B8DF51EC}" srcOrd="0" destOrd="0" presId="urn:microsoft.com/office/officeart/2005/8/layout/vList3"/>
    <dgm:cxn modelId="{D504B2BC-91F2-4BAC-ABCE-B42710E75B1B}" type="presOf" srcId="{CE92F2F0-F621-45D1-AAE2-F8A1C1451970}" destId="{8683B8DD-29B2-472C-B5D0-5E0747C5A906}" srcOrd="0" destOrd="0" presId="urn:microsoft.com/office/officeart/2005/8/layout/vList3"/>
    <dgm:cxn modelId="{3D46D9FA-2417-43F2-ACAC-6B65DB4D4C32}" type="presParOf" srcId="{8683B8DD-29B2-472C-B5D0-5E0747C5A906}" destId="{32CBED9B-B1AD-4821-9658-57A44C3549FB}" srcOrd="0" destOrd="0" presId="urn:microsoft.com/office/officeart/2005/8/layout/vList3"/>
    <dgm:cxn modelId="{0A3CAA49-3967-4706-96CB-1346337E631C}" type="presParOf" srcId="{32CBED9B-B1AD-4821-9658-57A44C3549FB}" destId="{6DD03D8D-871F-4C34-A478-FE2D6D9DE6E7}" srcOrd="0" destOrd="0" presId="urn:microsoft.com/office/officeart/2005/8/layout/vList3"/>
    <dgm:cxn modelId="{3605DF64-3D7A-4E74-AD89-E12D355EAF2D}" type="presParOf" srcId="{32CBED9B-B1AD-4821-9658-57A44C3549FB}" destId="{F93EB54D-7E28-4882-999A-D546B8DF51EC}" srcOrd="1" destOrd="0" presId="urn:microsoft.com/office/officeart/2005/8/layout/vList3"/>
  </dgm:cxnLst>
  <dgm:bg/>
  <dgm:whole/>
  <dgm:extLst>
    <a:ext uri="http://schemas.microsoft.com/office/drawing/2008/diagram">
      <dsp:dataModelExt xmlns:dsp="http://schemas.microsoft.com/office/drawing/2008/diagram" relId="rId21"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CE92F2F0-F621-45D1-AAE2-F8A1C1451970}" type="doc">
      <dgm:prSet loTypeId="urn:microsoft.com/office/officeart/2005/8/layout/vList3" loCatId="list" qsTypeId="urn:microsoft.com/office/officeart/2005/8/quickstyle/simple1" qsCatId="simple" csTypeId="urn:microsoft.com/office/officeart/2005/8/colors/accent1_2" csCatId="accent1" phldr="1"/>
      <dgm:spPr/>
    </dgm:pt>
    <dgm:pt modelId="{A26F4396-E976-4A5B-A199-18CC513FD306}">
      <dgm:prSet phldrT="[Text]" custT="1"/>
      <dgm:spPr>
        <a:solidFill>
          <a:srgbClr val="1C446B"/>
        </a:solidFill>
      </dgm:spPr>
      <dgm:t>
        <a:bodyPr/>
        <a:lstStyle/>
        <a:p>
          <a:pPr algn="just">
            <a:buSzPts val="1000"/>
            <a:buFont typeface="Symbol" panose="05050102010706020507" pitchFamily="18" charset="2"/>
            <a:buChar char=""/>
          </a:pPr>
          <a:r>
            <a:rPr lang="en-US" sz="1000" dirty="0"/>
            <a:t>Hadoop is </a:t>
          </a:r>
          <a:r>
            <a:rPr lang="en-US" sz="1000" b="1" dirty="0"/>
            <a:t>a distributed data processing framework</a:t>
          </a:r>
          <a:r>
            <a:rPr lang="en-US" sz="1000" dirty="0"/>
            <a:t> that includes the Hadoop Distributed File System (HDFS) for storage.</a:t>
          </a:r>
        </a:p>
        <a:p>
          <a:pPr algn="just">
            <a:buSzPts val="1000"/>
            <a:buFont typeface="Symbol" panose="05050102010706020507" pitchFamily="18" charset="2"/>
            <a:buChar char=""/>
          </a:pPr>
          <a:r>
            <a:rPr lang="en-US" sz="1000" dirty="0"/>
            <a:t>Performance: Hadoop is primarily designed for </a:t>
          </a:r>
          <a:r>
            <a:rPr lang="en-US" sz="1000" b="1" dirty="0"/>
            <a:t>batch processing and handling large-scale data analytics</a:t>
          </a:r>
          <a:r>
            <a:rPr lang="en-US" sz="1000" dirty="0"/>
            <a:t>. It is well-suited for processing vast amounts of data across distributed computing clusters but might not be ideal </a:t>
          </a:r>
          <a:r>
            <a:rPr lang="en-US" sz="1000" b="1" dirty="0"/>
            <a:t>for low-latency real-time applications.</a:t>
          </a:r>
          <a:endParaRPr lang="en-IN" sz="1000" b="1" dirty="0">
            <a:solidFill>
              <a:schemeClr val="bg1"/>
            </a:solidFill>
          </a:endParaRPr>
        </a:p>
      </dgm:t>
    </dgm:pt>
    <dgm:pt modelId="{35CD7AD3-3C8B-4F81-84AA-23080AA6DF34}" type="parTrans" cxnId="{EBC88520-23EA-47E7-9500-5F67156E76F1}">
      <dgm:prSet/>
      <dgm:spPr/>
      <dgm:t>
        <a:bodyPr/>
        <a:lstStyle/>
        <a:p>
          <a:endParaRPr lang="en-IN"/>
        </a:p>
      </dgm:t>
    </dgm:pt>
    <dgm:pt modelId="{8DDD656E-D2FB-4756-A6FA-130BB4AA022E}" type="sibTrans" cxnId="{EBC88520-23EA-47E7-9500-5F67156E76F1}">
      <dgm:prSet/>
      <dgm:spPr/>
      <dgm:t>
        <a:bodyPr/>
        <a:lstStyle/>
        <a:p>
          <a:endParaRPr lang="en-IN"/>
        </a:p>
      </dgm:t>
    </dgm:pt>
    <dgm:pt modelId="{8683B8DD-29B2-472C-B5D0-5E0747C5A906}" type="pres">
      <dgm:prSet presAssocID="{CE92F2F0-F621-45D1-AAE2-F8A1C1451970}" presName="linearFlow" presStyleCnt="0">
        <dgm:presLayoutVars>
          <dgm:dir/>
          <dgm:resizeHandles val="exact"/>
        </dgm:presLayoutVars>
      </dgm:prSet>
      <dgm:spPr/>
    </dgm:pt>
    <dgm:pt modelId="{32CBED9B-B1AD-4821-9658-57A44C3549FB}" type="pres">
      <dgm:prSet presAssocID="{A26F4396-E976-4A5B-A199-18CC513FD306}" presName="composite" presStyleCnt="0"/>
      <dgm:spPr/>
    </dgm:pt>
    <dgm:pt modelId="{6DD03D8D-871F-4C34-A478-FE2D6D9DE6E7}" type="pres">
      <dgm:prSet presAssocID="{A26F4396-E976-4A5B-A199-18CC513FD306}" presName="imgShp" presStyleLbl="fgImgPlace1" presStyleIdx="0" presStyleCnt="1"/>
      <dgm:spPr>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l="-85036" t="4030" r="-85036" b="4030"/>
          </a:stretch>
        </a:blipFill>
      </dgm:spPr>
    </dgm:pt>
    <dgm:pt modelId="{F93EB54D-7E28-4882-999A-D546B8DF51EC}" type="pres">
      <dgm:prSet presAssocID="{A26F4396-E976-4A5B-A199-18CC513FD306}" presName="txShp" presStyleLbl="node1" presStyleIdx="0" presStyleCnt="1">
        <dgm:presLayoutVars>
          <dgm:bulletEnabled val="1"/>
        </dgm:presLayoutVars>
      </dgm:prSet>
      <dgm:spPr/>
    </dgm:pt>
  </dgm:ptLst>
  <dgm:cxnLst>
    <dgm:cxn modelId="{EBC88520-23EA-47E7-9500-5F67156E76F1}" srcId="{CE92F2F0-F621-45D1-AAE2-F8A1C1451970}" destId="{A26F4396-E976-4A5B-A199-18CC513FD306}" srcOrd="0" destOrd="0" parTransId="{35CD7AD3-3C8B-4F81-84AA-23080AA6DF34}" sibTransId="{8DDD656E-D2FB-4756-A6FA-130BB4AA022E}"/>
    <dgm:cxn modelId="{7E89D85A-856F-418F-8671-A0F464282B99}" type="presOf" srcId="{A26F4396-E976-4A5B-A199-18CC513FD306}" destId="{F93EB54D-7E28-4882-999A-D546B8DF51EC}" srcOrd="0" destOrd="0" presId="urn:microsoft.com/office/officeart/2005/8/layout/vList3"/>
    <dgm:cxn modelId="{D504B2BC-91F2-4BAC-ABCE-B42710E75B1B}" type="presOf" srcId="{CE92F2F0-F621-45D1-AAE2-F8A1C1451970}" destId="{8683B8DD-29B2-472C-B5D0-5E0747C5A906}" srcOrd="0" destOrd="0" presId="urn:microsoft.com/office/officeart/2005/8/layout/vList3"/>
    <dgm:cxn modelId="{3D46D9FA-2417-43F2-ACAC-6B65DB4D4C32}" type="presParOf" srcId="{8683B8DD-29B2-472C-B5D0-5E0747C5A906}" destId="{32CBED9B-B1AD-4821-9658-57A44C3549FB}" srcOrd="0" destOrd="0" presId="urn:microsoft.com/office/officeart/2005/8/layout/vList3"/>
    <dgm:cxn modelId="{0A3CAA49-3967-4706-96CB-1346337E631C}" type="presParOf" srcId="{32CBED9B-B1AD-4821-9658-57A44C3549FB}" destId="{6DD03D8D-871F-4C34-A478-FE2D6D9DE6E7}" srcOrd="0" destOrd="0" presId="urn:microsoft.com/office/officeart/2005/8/layout/vList3"/>
    <dgm:cxn modelId="{3605DF64-3D7A-4E74-AD89-E12D355EAF2D}" type="presParOf" srcId="{32CBED9B-B1AD-4821-9658-57A44C3549FB}" destId="{F93EB54D-7E28-4882-999A-D546B8DF51EC}" srcOrd="1" destOrd="0" presId="urn:microsoft.com/office/officeart/2005/8/layout/vList3"/>
  </dgm:cxnLst>
  <dgm:bg/>
  <dgm:whole/>
  <dgm:extLst>
    <a:ext uri="http://schemas.microsoft.com/office/drawing/2008/diagram">
      <dsp:dataModelExt xmlns:dsp="http://schemas.microsoft.com/office/drawing/2008/diagram" relId="rId2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CE92F2F0-F621-45D1-AAE2-F8A1C1451970}" type="doc">
      <dgm:prSet loTypeId="urn:microsoft.com/office/officeart/2005/8/layout/vList3" loCatId="list" qsTypeId="urn:microsoft.com/office/officeart/2005/8/quickstyle/simple1" qsCatId="simple" csTypeId="urn:microsoft.com/office/officeart/2005/8/colors/accent1_2" csCatId="accent1" phldr="1"/>
      <dgm:spPr/>
    </dgm:pt>
    <dgm:pt modelId="{A26F4396-E976-4A5B-A199-18CC513FD306}">
      <dgm:prSet phldrT="[Text]" custT="1"/>
      <dgm:spPr>
        <a:solidFill>
          <a:srgbClr val="6E2466"/>
        </a:solidFill>
      </dgm:spPr>
      <dgm:t>
        <a:bodyPr/>
        <a:lstStyle/>
        <a:p>
          <a:pPr algn="just">
            <a:buSzPts val="1000"/>
            <a:buFont typeface="Symbol" panose="05050102010706020507" pitchFamily="18" charset="2"/>
            <a:buChar char=""/>
          </a:pPr>
          <a:r>
            <a:rPr lang="en-US" sz="1000" dirty="0"/>
            <a:t>CouchDB is a NoSQL database that stores data in </a:t>
          </a:r>
          <a:r>
            <a:rPr lang="en-US" sz="1000" b="1" dirty="0"/>
            <a:t>JSON format and provides a RESTful HTTP interface for data access</a:t>
          </a:r>
          <a:r>
            <a:rPr lang="en-US" sz="1000" dirty="0"/>
            <a:t>.</a:t>
          </a:r>
        </a:p>
        <a:p>
          <a:pPr algn="just">
            <a:buSzPts val="1000"/>
            <a:buFont typeface="Symbol" panose="05050102010706020507" pitchFamily="18" charset="2"/>
            <a:buChar char=""/>
          </a:pPr>
          <a:r>
            <a:rPr lang="en-US" sz="1000" dirty="0"/>
            <a:t>Performance: CouchDB is well-suited for </a:t>
          </a:r>
          <a:r>
            <a:rPr lang="en-US" sz="1000" b="1" dirty="0"/>
            <a:t>decentralized environments and offline availability</a:t>
          </a:r>
          <a:r>
            <a:rPr lang="en-US" sz="1000" dirty="0"/>
            <a:t>. It has good performance for </a:t>
          </a:r>
          <a:r>
            <a:rPr lang="en-US" sz="1000" b="1" dirty="0"/>
            <a:t>read-heavy workloads when data replication is needed across multiple devices or locations.</a:t>
          </a:r>
          <a:endParaRPr lang="en-IN" sz="1000" b="1" dirty="0">
            <a:solidFill>
              <a:schemeClr val="bg1"/>
            </a:solidFill>
          </a:endParaRPr>
        </a:p>
      </dgm:t>
    </dgm:pt>
    <dgm:pt modelId="{35CD7AD3-3C8B-4F81-84AA-23080AA6DF34}" type="parTrans" cxnId="{EBC88520-23EA-47E7-9500-5F67156E76F1}">
      <dgm:prSet/>
      <dgm:spPr/>
      <dgm:t>
        <a:bodyPr/>
        <a:lstStyle/>
        <a:p>
          <a:endParaRPr lang="en-IN"/>
        </a:p>
      </dgm:t>
    </dgm:pt>
    <dgm:pt modelId="{8DDD656E-D2FB-4756-A6FA-130BB4AA022E}" type="sibTrans" cxnId="{EBC88520-23EA-47E7-9500-5F67156E76F1}">
      <dgm:prSet/>
      <dgm:spPr/>
      <dgm:t>
        <a:bodyPr/>
        <a:lstStyle/>
        <a:p>
          <a:endParaRPr lang="en-IN"/>
        </a:p>
      </dgm:t>
    </dgm:pt>
    <dgm:pt modelId="{8683B8DD-29B2-472C-B5D0-5E0747C5A906}" type="pres">
      <dgm:prSet presAssocID="{CE92F2F0-F621-45D1-AAE2-F8A1C1451970}" presName="linearFlow" presStyleCnt="0">
        <dgm:presLayoutVars>
          <dgm:dir/>
          <dgm:resizeHandles val="exact"/>
        </dgm:presLayoutVars>
      </dgm:prSet>
      <dgm:spPr/>
    </dgm:pt>
    <dgm:pt modelId="{32CBED9B-B1AD-4821-9658-57A44C3549FB}" type="pres">
      <dgm:prSet presAssocID="{A26F4396-E976-4A5B-A199-18CC513FD306}" presName="composite" presStyleCnt="0"/>
      <dgm:spPr/>
    </dgm:pt>
    <dgm:pt modelId="{6DD03D8D-871F-4C34-A478-FE2D6D9DE6E7}" type="pres">
      <dgm:prSet presAssocID="{A26F4396-E976-4A5B-A199-18CC513FD306}" presName="imgShp" presStyleLbl="fgImgPlace1" presStyleIdx="0" presStyleCnt="1"/>
      <dgm:spPr>
        <a:blipFill dpi="0" rotWithShape="1">
          <a:blip xmlns:r="http://schemas.openxmlformats.org/officeDocument/2006/relationships" r:embed="rId1"/>
          <a:srcRect/>
          <a:stretch>
            <a:fillRect t="2619" b="-14619"/>
          </a:stretch>
        </a:blipFill>
      </dgm:spPr>
    </dgm:pt>
    <dgm:pt modelId="{F93EB54D-7E28-4882-999A-D546B8DF51EC}" type="pres">
      <dgm:prSet presAssocID="{A26F4396-E976-4A5B-A199-18CC513FD306}" presName="txShp" presStyleLbl="node1" presStyleIdx="0" presStyleCnt="1" custLinFactNeighborX="898" custLinFactNeighborY="4025">
        <dgm:presLayoutVars>
          <dgm:bulletEnabled val="1"/>
        </dgm:presLayoutVars>
      </dgm:prSet>
      <dgm:spPr/>
    </dgm:pt>
  </dgm:ptLst>
  <dgm:cxnLst>
    <dgm:cxn modelId="{EBC88520-23EA-47E7-9500-5F67156E76F1}" srcId="{CE92F2F0-F621-45D1-AAE2-F8A1C1451970}" destId="{A26F4396-E976-4A5B-A199-18CC513FD306}" srcOrd="0" destOrd="0" parTransId="{35CD7AD3-3C8B-4F81-84AA-23080AA6DF34}" sibTransId="{8DDD656E-D2FB-4756-A6FA-130BB4AA022E}"/>
    <dgm:cxn modelId="{7E89D85A-856F-418F-8671-A0F464282B99}" type="presOf" srcId="{A26F4396-E976-4A5B-A199-18CC513FD306}" destId="{F93EB54D-7E28-4882-999A-D546B8DF51EC}" srcOrd="0" destOrd="0" presId="urn:microsoft.com/office/officeart/2005/8/layout/vList3"/>
    <dgm:cxn modelId="{D504B2BC-91F2-4BAC-ABCE-B42710E75B1B}" type="presOf" srcId="{CE92F2F0-F621-45D1-AAE2-F8A1C1451970}" destId="{8683B8DD-29B2-472C-B5D0-5E0747C5A906}" srcOrd="0" destOrd="0" presId="urn:microsoft.com/office/officeart/2005/8/layout/vList3"/>
    <dgm:cxn modelId="{3D46D9FA-2417-43F2-ACAC-6B65DB4D4C32}" type="presParOf" srcId="{8683B8DD-29B2-472C-B5D0-5E0747C5A906}" destId="{32CBED9B-B1AD-4821-9658-57A44C3549FB}" srcOrd="0" destOrd="0" presId="urn:microsoft.com/office/officeart/2005/8/layout/vList3"/>
    <dgm:cxn modelId="{0A3CAA49-3967-4706-96CB-1346337E631C}" type="presParOf" srcId="{32CBED9B-B1AD-4821-9658-57A44C3549FB}" destId="{6DD03D8D-871F-4C34-A478-FE2D6D9DE6E7}" srcOrd="0" destOrd="0" presId="urn:microsoft.com/office/officeart/2005/8/layout/vList3"/>
    <dgm:cxn modelId="{3605DF64-3D7A-4E74-AD89-E12D355EAF2D}" type="presParOf" srcId="{32CBED9B-B1AD-4821-9658-57A44C3549FB}" destId="{F93EB54D-7E28-4882-999A-D546B8DF51EC}" srcOrd="1" destOrd="0" presId="urn:microsoft.com/office/officeart/2005/8/layout/vList3"/>
  </dgm:cxnLst>
  <dgm:bg/>
  <dgm:whole/>
  <dgm:extLst>
    <a:ext uri="http://schemas.microsoft.com/office/drawing/2008/diagram">
      <dsp:dataModelExt xmlns:dsp="http://schemas.microsoft.com/office/drawing/2008/diagram" relId="rId3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CA265C-4C0C-43BB-B743-8861D7756172}">
      <dsp:nvSpPr>
        <dsp:cNvPr id="0" name=""/>
        <dsp:cNvSpPr/>
      </dsp:nvSpPr>
      <dsp:spPr>
        <a:xfrm>
          <a:off x="0" y="0"/>
          <a:ext cx="11212725" cy="678656"/>
        </a:xfrm>
        <a:prstGeom prst="roundRect">
          <a:avLst>
            <a:gd name="adj" fmla="val 10000"/>
          </a:avLst>
        </a:prstGeom>
        <a:solidFill>
          <a:schemeClr val="accent3">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just" defTabSz="622300">
            <a:lnSpc>
              <a:spcPct val="90000"/>
            </a:lnSpc>
            <a:spcBef>
              <a:spcPct val="0"/>
            </a:spcBef>
            <a:spcAft>
              <a:spcPct val="35000"/>
            </a:spcAft>
            <a:buNone/>
          </a:pPr>
          <a:r>
            <a:rPr lang="en-US" sz="1400" b="1" i="1" u="sng" kern="1200" dirty="0">
              <a:latin typeface="Calibri" panose="020F0502020204030204" pitchFamily="34" charset="0"/>
              <a:cs typeface="Calibri" panose="020F0502020204030204" pitchFamily="34" charset="0"/>
            </a:rPr>
            <a:t>Hardware and Infrastructure: </a:t>
          </a:r>
          <a:r>
            <a:rPr lang="en-US" sz="1400" i="1" kern="1200" dirty="0">
              <a:latin typeface="Calibri" panose="020F0502020204030204" pitchFamily="34" charset="0"/>
              <a:cs typeface="Calibri" panose="020F0502020204030204" pitchFamily="34" charset="0"/>
            </a:rPr>
            <a:t>Performance of database dependents on the hardware factors such as CPU, RAM, storage type (SSD vs. HDD), network bandwidth, and disk I/O speed. Infrastructure can affect how quickly the database can process queries and retrieve data</a:t>
          </a:r>
          <a:r>
            <a:rPr lang="en-US" sz="1200" kern="1200" dirty="0"/>
            <a:t>.</a:t>
          </a:r>
          <a:endParaRPr lang="en-IN" sz="1200" b="0" kern="1200" dirty="0"/>
        </a:p>
      </dsp:txBody>
      <dsp:txXfrm>
        <a:off x="2310410" y="0"/>
        <a:ext cx="8902314" cy="678656"/>
      </dsp:txXfrm>
    </dsp:sp>
    <dsp:sp modelId="{BFDA5A7E-CD5E-4519-A55E-D32FBF86E3BA}">
      <dsp:nvSpPr>
        <dsp:cNvPr id="0" name=""/>
        <dsp:cNvSpPr/>
      </dsp:nvSpPr>
      <dsp:spPr>
        <a:xfrm>
          <a:off x="67865" y="67865"/>
          <a:ext cx="2242545" cy="542924"/>
        </a:xfrm>
        <a:prstGeom prst="roundRect">
          <a:avLst>
            <a:gd name="adj" fmla="val 10000"/>
          </a:avLst>
        </a:prstGeom>
        <a:blipFill>
          <a:blip xmlns:r="http://schemas.openxmlformats.org/officeDocument/2006/relationships" r:embed="rId1">
            <a:extLst>
              <a:ext uri="{837473B0-CC2E-450A-ABE3-18F120FF3D39}">
                <a1611:picAttrSrcUrl xmlns:a1611="http://schemas.microsoft.com/office/drawing/2016/11/main" r:id="rId2"/>
              </a:ext>
            </a:extLst>
          </a:blip>
          <a:srcRect/>
          <a:stretch>
            <a:fillRect t="-66000" b="-66000"/>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25D7E3D-F0FD-49EA-8A50-FDEBEF059890}">
      <dsp:nvSpPr>
        <dsp:cNvPr id="0" name=""/>
        <dsp:cNvSpPr/>
      </dsp:nvSpPr>
      <dsp:spPr>
        <a:xfrm>
          <a:off x="0" y="737020"/>
          <a:ext cx="11212725" cy="678656"/>
        </a:xfrm>
        <a:prstGeom prst="roundRect">
          <a:avLst>
            <a:gd name="adj" fmla="val 10000"/>
          </a:avLst>
        </a:prstGeom>
        <a:solidFill>
          <a:srgbClr val="141514"/>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i="1" u="sng" kern="1200" dirty="0">
              <a:latin typeface="Calibri" panose="020F0502020204030204" pitchFamily="34" charset="0"/>
              <a:cs typeface="Calibri" panose="020F0502020204030204" pitchFamily="34" charset="0"/>
            </a:rPr>
            <a:t>Data Modeling and Schema Design: </a:t>
          </a:r>
          <a:r>
            <a:rPr lang="en-US" sz="1400" i="1" kern="1200" dirty="0">
              <a:latin typeface="Calibri" panose="020F0502020204030204" pitchFamily="34" charset="0"/>
              <a:cs typeface="Calibri" panose="020F0502020204030204" pitchFamily="34" charset="0"/>
            </a:rPr>
            <a:t>Well-designed schema is needed as it reduces data redundancy. Proper use of normalization, denormalization, as well as relationships between data entities should be proper to improve the performance.</a:t>
          </a:r>
          <a:endParaRPr lang="en-IN" sz="1400" i="1" kern="1200" dirty="0">
            <a:latin typeface="Calibri" panose="020F0502020204030204" pitchFamily="34" charset="0"/>
            <a:cs typeface="Calibri" panose="020F0502020204030204" pitchFamily="34" charset="0"/>
          </a:endParaRPr>
        </a:p>
      </dsp:txBody>
      <dsp:txXfrm>
        <a:off x="2310410" y="737020"/>
        <a:ext cx="8902314" cy="678656"/>
      </dsp:txXfrm>
    </dsp:sp>
    <dsp:sp modelId="{0DBF5664-3EC6-45F6-90BC-647ECDCE4DA5}">
      <dsp:nvSpPr>
        <dsp:cNvPr id="0" name=""/>
        <dsp:cNvSpPr/>
      </dsp:nvSpPr>
      <dsp:spPr>
        <a:xfrm>
          <a:off x="72485" y="796172"/>
          <a:ext cx="2242545" cy="542924"/>
        </a:xfrm>
        <a:prstGeom prst="roundRect">
          <a:avLst>
            <a:gd name="adj" fmla="val 10000"/>
          </a:avLst>
        </a:prstGeom>
        <a:blipFill dpi="0" rotWithShape="1">
          <a:blip xmlns:r="http://schemas.openxmlformats.org/officeDocument/2006/relationships" r:embed="rId3"/>
          <a:srcRect/>
          <a:stretch>
            <a:fillRect t="-22939" b="3585"/>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8A96CEF-4DCC-4C45-8E97-039730682DC5}">
      <dsp:nvSpPr>
        <dsp:cNvPr id="0" name=""/>
        <dsp:cNvSpPr/>
      </dsp:nvSpPr>
      <dsp:spPr>
        <a:xfrm>
          <a:off x="0" y="1493043"/>
          <a:ext cx="11212725" cy="678656"/>
        </a:xfrm>
        <a:prstGeom prst="roundRect">
          <a:avLst>
            <a:gd name="adj" fmla="val 10000"/>
          </a:avLst>
        </a:prstGeom>
        <a:solidFill>
          <a:srgbClr val="4D4D4D"/>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b="1" i="1" u="sng" kern="1200" dirty="0">
              <a:latin typeface="Calibri" panose="020F0502020204030204" pitchFamily="34" charset="0"/>
              <a:cs typeface="Calibri" panose="020F0502020204030204" pitchFamily="34" charset="0"/>
            </a:rPr>
            <a:t>Query Optimization: </a:t>
          </a:r>
          <a:r>
            <a:rPr lang="en-US" sz="1400" i="1" kern="1200" dirty="0">
              <a:latin typeface="Calibri" panose="020F0502020204030204" pitchFamily="34" charset="0"/>
              <a:cs typeface="Calibri" panose="020F0502020204030204" pitchFamily="34" charset="0"/>
            </a:rPr>
            <a:t>Query Optimization can be used to choose the best execution plan for a given query by selecting appropriate indexes, join methods, and access paths to minimize execution time.</a:t>
          </a:r>
          <a:endParaRPr lang="en-IN" sz="1400" i="1" kern="1200" dirty="0">
            <a:latin typeface="Calibri" panose="020F0502020204030204" pitchFamily="34" charset="0"/>
            <a:cs typeface="Calibri" panose="020F0502020204030204" pitchFamily="34" charset="0"/>
          </a:endParaRPr>
        </a:p>
      </dsp:txBody>
      <dsp:txXfrm>
        <a:off x="2310410" y="1493043"/>
        <a:ext cx="8902314" cy="678656"/>
      </dsp:txXfrm>
    </dsp:sp>
    <dsp:sp modelId="{59E91515-AB94-4DAD-BC68-221B6476C9F2}">
      <dsp:nvSpPr>
        <dsp:cNvPr id="0" name=""/>
        <dsp:cNvSpPr/>
      </dsp:nvSpPr>
      <dsp:spPr>
        <a:xfrm>
          <a:off x="59792" y="1577256"/>
          <a:ext cx="2242545" cy="542924"/>
        </a:xfrm>
        <a:prstGeom prst="roundRect">
          <a:avLst>
            <a:gd name="adj" fmla="val 10000"/>
          </a:avLst>
        </a:prstGeom>
        <a:blipFill dpi="0" rotWithShape="1">
          <a:blip xmlns:r="http://schemas.openxmlformats.org/officeDocument/2006/relationships" r:embed="rId4">
            <a:extLst>
              <a:ext uri="{28A0092B-C50C-407E-A947-70E740481C1C}">
                <a14:useLocalDpi xmlns:a14="http://schemas.microsoft.com/office/drawing/2010/main" val="0"/>
              </a:ext>
            </a:extLst>
          </a:blip>
          <a:srcRect/>
          <a:stretch>
            <a:fillRect t="-9677" b="-22939"/>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3EB54D-7E28-4882-999A-D546B8DF51EC}">
      <dsp:nvSpPr>
        <dsp:cNvPr id="0" name=""/>
        <dsp:cNvSpPr/>
      </dsp:nvSpPr>
      <dsp:spPr>
        <a:xfrm rot="10800000">
          <a:off x="1595197" y="0"/>
          <a:ext cx="4814542" cy="1530049"/>
        </a:xfrm>
        <a:prstGeom prst="homePlate">
          <a:avLst/>
        </a:prstGeom>
        <a:solidFill>
          <a:srgbClr val="E15E32"/>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74709" tIns="38100" rIns="71120" bIns="38100" numCol="1" spcCol="1270" anchor="ctr" anchorCtr="0">
          <a:noAutofit/>
        </a:bodyPr>
        <a:lstStyle/>
        <a:p>
          <a:pPr marL="0" lvl="0" indent="0" algn="just" defTabSz="444500">
            <a:lnSpc>
              <a:spcPct val="90000"/>
            </a:lnSpc>
            <a:spcBef>
              <a:spcPct val="0"/>
            </a:spcBef>
            <a:spcAft>
              <a:spcPct val="35000"/>
            </a:spcAft>
            <a:buSzPts val="1000"/>
            <a:buFont typeface="Symbol" panose="05050102010706020507" pitchFamily="18" charset="2"/>
            <a:buNone/>
          </a:pPr>
          <a:r>
            <a:rPr lang="en-US" sz="1000" kern="1200" dirty="0"/>
            <a:t>Cassandra is a </a:t>
          </a:r>
          <a:r>
            <a:rPr lang="en-US" sz="1000" b="1" kern="1200" dirty="0"/>
            <a:t>distributed NoSQL database</a:t>
          </a:r>
          <a:r>
            <a:rPr lang="en-US" sz="1000" kern="1200" dirty="0"/>
            <a:t> designed for </a:t>
          </a:r>
          <a:r>
            <a:rPr lang="en-US" sz="1000" b="1" kern="1200" dirty="0"/>
            <a:t>high availability and horizontal scalability.</a:t>
          </a:r>
          <a:endParaRPr lang="en-US" sz="1000" kern="1200" dirty="0"/>
        </a:p>
        <a:p>
          <a:pPr marL="0" lvl="0" indent="0" algn="just" defTabSz="444500">
            <a:lnSpc>
              <a:spcPct val="90000"/>
            </a:lnSpc>
            <a:spcBef>
              <a:spcPct val="0"/>
            </a:spcBef>
            <a:spcAft>
              <a:spcPct val="35000"/>
            </a:spcAft>
            <a:buSzPts val="1000"/>
            <a:buFont typeface="Symbol" panose="05050102010706020507" pitchFamily="18" charset="2"/>
            <a:buNone/>
          </a:pPr>
          <a:r>
            <a:rPr lang="en-US" sz="1000" kern="1200" dirty="0"/>
            <a:t>Performance: Cassandra is designed to handle </a:t>
          </a:r>
          <a:r>
            <a:rPr lang="en-US" sz="1000" b="1" kern="1200" dirty="0"/>
            <a:t>high write and read throughput</a:t>
          </a:r>
          <a:r>
            <a:rPr lang="en-US" sz="1000" kern="1200" dirty="0"/>
            <a:t>. It's suitable for managing large amounts of data </a:t>
          </a:r>
          <a:r>
            <a:rPr lang="en-US" sz="1000" b="1" kern="1200" dirty="0"/>
            <a:t>across multiple data centers.</a:t>
          </a:r>
          <a:endParaRPr lang="en-IN" sz="1000" b="1" kern="1200" dirty="0">
            <a:solidFill>
              <a:schemeClr val="bg2"/>
            </a:solidFill>
          </a:endParaRPr>
        </a:p>
      </dsp:txBody>
      <dsp:txXfrm rot="10800000">
        <a:off x="1977709" y="0"/>
        <a:ext cx="4432030" cy="1530049"/>
      </dsp:txXfrm>
    </dsp:sp>
    <dsp:sp modelId="{6DD03D8D-871F-4C34-A478-FE2D6D9DE6E7}">
      <dsp:nvSpPr>
        <dsp:cNvPr id="0" name=""/>
        <dsp:cNvSpPr/>
      </dsp:nvSpPr>
      <dsp:spPr>
        <a:xfrm>
          <a:off x="830173" y="0"/>
          <a:ext cx="1530049" cy="1530049"/>
        </a:xfrm>
        <a:prstGeom prst="ellipse">
          <a:avLst/>
        </a:prstGeom>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l="9776" t="19833" r="9776" b="19833"/>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C3897BD-1D30-4E50-B303-B3AD415A8164}">
      <dsp:nvSpPr>
        <dsp:cNvPr id="0" name=""/>
        <dsp:cNvSpPr/>
      </dsp:nvSpPr>
      <dsp:spPr>
        <a:xfrm>
          <a:off x="0" y="0"/>
          <a:ext cx="11263526" cy="678656"/>
        </a:xfrm>
        <a:prstGeom prst="roundRect">
          <a:avLst>
            <a:gd name="adj" fmla="val 10000"/>
          </a:avLst>
        </a:prstGeom>
        <a:solidFill>
          <a:schemeClr val="accent5">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b="1" i="1" u="sng" kern="1200" dirty="0">
              <a:latin typeface="Calibri" panose="020F0502020204030204" pitchFamily="34" charset="0"/>
              <a:cs typeface="Calibri" panose="020F0502020204030204" pitchFamily="34" charset="0"/>
            </a:rPr>
            <a:t>Scalability: </a:t>
          </a:r>
          <a:r>
            <a:rPr lang="en-US" sz="1400" i="1" kern="1200" dirty="0">
              <a:latin typeface="Calibri" panose="020F0502020204030204" pitchFamily="34" charset="0"/>
              <a:cs typeface="Calibri" panose="020F0502020204030204" pitchFamily="34" charset="0"/>
            </a:rPr>
            <a:t>Database should scale gracefully when the size of data size and number of users increase. Scaling can be vertical or horizontal. Vertical scalability involves upgrading hardware resources of a single server, while horizontal scalability involves distributing the data and workload across multiple servers.</a:t>
          </a:r>
          <a:endParaRPr lang="en-IN" sz="1400" i="1" kern="1200" dirty="0">
            <a:latin typeface="Calibri" panose="020F0502020204030204" pitchFamily="34" charset="0"/>
            <a:cs typeface="Calibri" panose="020F0502020204030204" pitchFamily="34" charset="0"/>
          </a:endParaRPr>
        </a:p>
      </dsp:txBody>
      <dsp:txXfrm>
        <a:off x="2320570" y="0"/>
        <a:ext cx="8942955" cy="678656"/>
      </dsp:txXfrm>
    </dsp:sp>
    <dsp:sp modelId="{989CDA0D-4064-470E-B20F-15C6FD761EC5}">
      <dsp:nvSpPr>
        <dsp:cNvPr id="0" name=""/>
        <dsp:cNvSpPr/>
      </dsp:nvSpPr>
      <dsp:spPr>
        <a:xfrm>
          <a:off x="232155" y="51518"/>
          <a:ext cx="1926693" cy="542925"/>
        </a:xfrm>
        <a:prstGeom prst="roundRect">
          <a:avLst>
            <a:gd name="adj" fmla="val 10000"/>
          </a:avLst>
        </a:prstGeom>
        <a:blipFill dpi="0" rotWithShape="1">
          <a:blip xmlns:r="http://schemas.openxmlformats.org/officeDocument/2006/relationships" r:embed="rId1"/>
          <a:srcRect/>
          <a:stretch>
            <a:fillRect t="-3046" b="-3046"/>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E427AA7-74C4-4828-994C-272B3AA310FA}">
      <dsp:nvSpPr>
        <dsp:cNvPr id="0" name=""/>
        <dsp:cNvSpPr/>
      </dsp:nvSpPr>
      <dsp:spPr>
        <a:xfrm>
          <a:off x="0" y="746521"/>
          <a:ext cx="11263526" cy="678656"/>
        </a:xfrm>
        <a:prstGeom prst="roundRect">
          <a:avLst>
            <a:gd name="adj" fmla="val 10000"/>
          </a:avLst>
        </a:prstGeom>
        <a:solidFill>
          <a:schemeClr val="accent5">
            <a:hueOff val="7200000"/>
            <a:satOff val="1471"/>
            <a:lumOff val="3000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b="1" i="1" u="sng" kern="1200" dirty="0">
              <a:latin typeface="Calibri" panose="020F0502020204030204" pitchFamily="34" charset="0"/>
              <a:cs typeface="Calibri" panose="020F0502020204030204" pitchFamily="34" charset="0"/>
            </a:rPr>
            <a:t>Buffering and Caching: </a:t>
          </a:r>
          <a:r>
            <a:rPr lang="en-US" sz="1400" i="1" kern="1200" dirty="0">
              <a:latin typeface="Calibri" panose="020F0502020204030204" pitchFamily="34" charset="0"/>
              <a:cs typeface="Calibri" panose="020F0502020204030204" pitchFamily="34" charset="0"/>
            </a:rPr>
            <a:t>Effective use of buffer pools and caching mechanisms can reduce disk I/O and improve overall performance by keeping recent data in memory.</a:t>
          </a:r>
          <a:endParaRPr lang="en-IN" sz="1400" i="1" kern="1200" dirty="0">
            <a:latin typeface="Calibri" panose="020F0502020204030204" pitchFamily="34" charset="0"/>
            <a:cs typeface="Calibri" panose="020F0502020204030204" pitchFamily="34" charset="0"/>
          </a:endParaRPr>
        </a:p>
      </dsp:txBody>
      <dsp:txXfrm>
        <a:off x="2320570" y="746521"/>
        <a:ext cx="8942955" cy="678656"/>
      </dsp:txXfrm>
    </dsp:sp>
    <dsp:sp modelId="{57CE54D5-136C-45E9-B7C1-FA8D6F6F9F4F}">
      <dsp:nvSpPr>
        <dsp:cNvPr id="0" name=""/>
        <dsp:cNvSpPr/>
      </dsp:nvSpPr>
      <dsp:spPr>
        <a:xfrm>
          <a:off x="67865" y="819778"/>
          <a:ext cx="2252705" cy="542924"/>
        </a:xfrm>
        <a:prstGeom prst="roundRect">
          <a:avLst>
            <a:gd name="adj" fmla="val 10000"/>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t="-83000" b="-83000"/>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1C8DE06-3A9A-4146-8C04-7522A509EFBC}">
      <dsp:nvSpPr>
        <dsp:cNvPr id="0" name=""/>
        <dsp:cNvSpPr/>
      </dsp:nvSpPr>
      <dsp:spPr>
        <a:xfrm>
          <a:off x="0" y="1493043"/>
          <a:ext cx="11263526" cy="678656"/>
        </a:xfrm>
        <a:prstGeom prst="roundRect">
          <a:avLst>
            <a:gd name="adj" fmla="val 10000"/>
          </a:avLst>
        </a:prstGeom>
        <a:solidFill>
          <a:schemeClr val="accent5">
            <a:hueOff val="14400000"/>
            <a:satOff val="2941"/>
            <a:lumOff val="6000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i="1" u="sng" kern="1200" dirty="0">
              <a:latin typeface="Calibri" panose="020F0502020204030204" pitchFamily="34" charset="0"/>
              <a:cs typeface="Calibri" panose="020F0502020204030204" pitchFamily="34" charset="0"/>
            </a:rPr>
            <a:t>Backup and Recovery</a:t>
          </a:r>
          <a:r>
            <a:rPr lang="en-US" sz="1400" i="1" kern="1200" dirty="0">
              <a:latin typeface="Calibri" panose="020F0502020204030204" pitchFamily="34" charset="0"/>
              <a:cs typeface="Calibri" panose="020F0502020204030204" pitchFamily="34" charset="0"/>
            </a:rPr>
            <a:t>: Better backup and recovery mechanisms is needed to ensure that data can be restored in case of hardware failures or other disasters without significant downtime.</a:t>
          </a:r>
          <a:endParaRPr lang="en-IN" sz="1400" i="1" kern="1200" dirty="0">
            <a:latin typeface="Calibri" panose="020F0502020204030204" pitchFamily="34" charset="0"/>
            <a:cs typeface="Calibri" panose="020F0502020204030204" pitchFamily="34" charset="0"/>
          </a:endParaRPr>
        </a:p>
      </dsp:txBody>
      <dsp:txXfrm>
        <a:off x="2320570" y="1493043"/>
        <a:ext cx="8942955" cy="678656"/>
      </dsp:txXfrm>
    </dsp:sp>
    <dsp:sp modelId="{07767CAC-8135-44FF-B828-83A8A298B2E0}">
      <dsp:nvSpPr>
        <dsp:cNvPr id="0" name=""/>
        <dsp:cNvSpPr/>
      </dsp:nvSpPr>
      <dsp:spPr>
        <a:xfrm>
          <a:off x="67865" y="1560909"/>
          <a:ext cx="2252705" cy="542924"/>
        </a:xfrm>
        <a:prstGeom prst="roundRect">
          <a:avLst>
            <a:gd name="adj" fmla="val 10000"/>
          </a:avLst>
        </a:prstGeom>
        <a:blipFill dpi="0" rotWithShape="1">
          <a:blip xmlns:r="http://schemas.openxmlformats.org/officeDocument/2006/relationships" r:embed="rId3">
            <a:extLst>
              <a:ext uri="{28A0092B-C50C-407E-A947-70E740481C1C}">
                <a14:useLocalDpi xmlns:a14="http://schemas.microsoft.com/office/drawing/2010/main" val="0"/>
              </a:ext>
            </a:extLst>
          </a:blip>
          <a:srcRect/>
          <a:stretch>
            <a:fillRect t="-26254" b="-26254"/>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C3897BD-1D30-4E50-B303-B3AD415A8164}">
      <dsp:nvSpPr>
        <dsp:cNvPr id="0" name=""/>
        <dsp:cNvSpPr/>
      </dsp:nvSpPr>
      <dsp:spPr>
        <a:xfrm>
          <a:off x="0" y="0"/>
          <a:ext cx="11263526" cy="686237"/>
        </a:xfrm>
        <a:prstGeom prst="roundRect">
          <a:avLst>
            <a:gd name="adj" fmla="val 10000"/>
          </a:avLst>
        </a:prstGeom>
        <a:solidFill>
          <a:srgbClr val="F2D9BB"/>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b="1" i="1" u="sng" kern="1200" dirty="0">
              <a:solidFill>
                <a:schemeClr val="tx1"/>
              </a:solidFill>
              <a:latin typeface="Calibri" panose="020F0502020204030204" pitchFamily="34" charset="0"/>
              <a:cs typeface="Calibri" panose="020F0502020204030204" pitchFamily="34" charset="0"/>
            </a:rPr>
            <a:t>Database Maintenance</a:t>
          </a:r>
          <a:r>
            <a:rPr lang="en-US" sz="1400" i="1" u="sng" kern="1200" dirty="0">
              <a:solidFill>
                <a:schemeClr val="tx1"/>
              </a:solidFill>
              <a:latin typeface="Calibri" panose="020F0502020204030204" pitchFamily="34" charset="0"/>
              <a:cs typeface="Calibri" panose="020F0502020204030204" pitchFamily="34" charset="0"/>
            </a:rPr>
            <a:t>: </a:t>
          </a:r>
          <a:r>
            <a:rPr lang="en-US" sz="1400" i="1" kern="1200" dirty="0">
              <a:solidFill>
                <a:schemeClr val="tx1"/>
              </a:solidFill>
              <a:latin typeface="Calibri" panose="020F0502020204030204" pitchFamily="34" charset="0"/>
              <a:cs typeface="Calibri" panose="020F0502020204030204" pitchFamily="34" charset="0"/>
            </a:rPr>
            <a:t>Regularly performing database maintenance tasks, such as index rebuilding, statistics updates, and data vacuuming. This would help to keep the database running efficiently.</a:t>
          </a:r>
          <a:endParaRPr lang="en-IN" sz="1400" i="1" kern="1200" dirty="0">
            <a:solidFill>
              <a:schemeClr val="tx1"/>
            </a:solidFill>
            <a:latin typeface="Calibri" panose="020F0502020204030204" pitchFamily="34" charset="0"/>
            <a:cs typeface="Calibri" panose="020F0502020204030204" pitchFamily="34" charset="0"/>
          </a:endParaRPr>
        </a:p>
      </dsp:txBody>
      <dsp:txXfrm>
        <a:off x="2321328" y="0"/>
        <a:ext cx="8942197" cy="686237"/>
      </dsp:txXfrm>
    </dsp:sp>
    <dsp:sp modelId="{989CDA0D-4064-470E-B20F-15C6FD761EC5}">
      <dsp:nvSpPr>
        <dsp:cNvPr id="0" name=""/>
        <dsp:cNvSpPr/>
      </dsp:nvSpPr>
      <dsp:spPr>
        <a:xfrm>
          <a:off x="68623" y="68623"/>
          <a:ext cx="2252705" cy="548989"/>
        </a:xfrm>
        <a:prstGeom prst="roundRect">
          <a:avLst>
            <a:gd name="adj" fmla="val 10000"/>
          </a:avLst>
        </a:prstGeom>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t="-15575" b="-15575"/>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E96CF6C-2A90-49A6-BDBB-3D2F8951E5EA}">
      <dsp:nvSpPr>
        <dsp:cNvPr id="0" name=""/>
        <dsp:cNvSpPr/>
      </dsp:nvSpPr>
      <dsp:spPr>
        <a:xfrm>
          <a:off x="0" y="754860"/>
          <a:ext cx="11263526" cy="686237"/>
        </a:xfrm>
        <a:prstGeom prst="roundRect">
          <a:avLst>
            <a:gd name="adj" fmla="val 10000"/>
          </a:avLst>
        </a:prstGeom>
        <a:solidFill>
          <a:srgbClr val="638FA8"/>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US" sz="1300" b="1" i="1" u="sng" kern="1200" dirty="0">
              <a:solidFill>
                <a:schemeClr val="bg1"/>
              </a:solidFill>
              <a:latin typeface="Calibri" panose="020F0502020204030204" pitchFamily="34" charset="0"/>
              <a:cs typeface="Calibri" panose="020F0502020204030204" pitchFamily="34" charset="0"/>
            </a:rPr>
            <a:t>Monitoring and Profiling</a:t>
          </a:r>
          <a:r>
            <a:rPr lang="en-US" sz="1300" b="1" i="1" kern="1200" dirty="0">
              <a:solidFill>
                <a:schemeClr val="bg1"/>
              </a:solidFill>
              <a:latin typeface="Calibri" panose="020F0502020204030204" pitchFamily="34" charset="0"/>
              <a:cs typeface="Calibri" panose="020F0502020204030204" pitchFamily="34" charset="0"/>
            </a:rPr>
            <a:t>: </a:t>
          </a:r>
          <a:r>
            <a:rPr lang="en-US" sz="1300" i="1" kern="1200" dirty="0">
              <a:latin typeface="Calibri" panose="020F0502020204030204" pitchFamily="34" charset="0"/>
              <a:cs typeface="Calibri" panose="020F0502020204030204" pitchFamily="34" charset="0"/>
            </a:rPr>
            <a:t>Regularly monitoring database performance and profiling queries can be done to identify performance bottlenecks and areas for improvement. Database performance monitoring software tools can provide insights about resource usage, slow queries, and other metrics that impact performance.</a:t>
          </a:r>
          <a:endParaRPr lang="en-IN" sz="1300" i="1" kern="1200" dirty="0">
            <a:solidFill>
              <a:schemeClr val="tx1"/>
            </a:solidFill>
            <a:latin typeface="Calibri" panose="020F0502020204030204" pitchFamily="34" charset="0"/>
            <a:cs typeface="Calibri" panose="020F0502020204030204" pitchFamily="34" charset="0"/>
          </a:endParaRPr>
        </a:p>
      </dsp:txBody>
      <dsp:txXfrm>
        <a:off x="2321328" y="754860"/>
        <a:ext cx="8942197" cy="686237"/>
      </dsp:txXfrm>
    </dsp:sp>
    <dsp:sp modelId="{1F3E2C27-6B3A-496B-88F1-DEC05A6C0859}">
      <dsp:nvSpPr>
        <dsp:cNvPr id="0" name=""/>
        <dsp:cNvSpPr/>
      </dsp:nvSpPr>
      <dsp:spPr>
        <a:xfrm>
          <a:off x="68623" y="823484"/>
          <a:ext cx="2252705" cy="548989"/>
        </a:xfrm>
        <a:prstGeom prst="roundRect">
          <a:avLst>
            <a:gd name="adj" fmla="val 10000"/>
          </a:avLst>
        </a:prstGeom>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t="-38526" b="-38526"/>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3EB54D-7E28-4882-999A-D546B8DF51EC}">
      <dsp:nvSpPr>
        <dsp:cNvPr id="0" name=""/>
        <dsp:cNvSpPr/>
      </dsp:nvSpPr>
      <dsp:spPr>
        <a:xfrm rot="10800000">
          <a:off x="1604546" y="0"/>
          <a:ext cx="4851658" cy="1530049"/>
        </a:xfrm>
        <a:prstGeom prst="homePlate">
          <a:avLst/>
        </a:prstGeom>
        <a:solidFill>
          <a:srgbClr val="61C5D3"/>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74709" tIns="45720" rIns="85344" bIns="45720" numCol="1" spcCol="1270" anchor="ctr" anchorCtr="0">
          <a:noAutofit/>
        </a:bodyPr>
        <a:lstStyle/>
        <a:p>
          <a:pPr marL="0" lvl="0" indent="0" algn="just" defTabSz="533400">
            <a:lnSpc>
              <a:spcPct val="90000"/>
            </a:lnSpc>
            <a:spcBef>
              <a:spcPct val="0"/>
            </a:spcBef>
            <a:spcAft>
              <a:spcPct val="35000"/>
            </a:spcAft>
            <a:buSzPts val="1000"/>
            <a:buFont typeface="Symbol" panose="05050102010706020507" pitchFamily="18" charset="2"/>
            <a:buNone/>
          </a:pPr>
          <a:r>
            <a:rPr lang="en-US" sz="1200" kern="1200" dirty="0"/>
            <a:t>MongoDB is </a:t>
          </a:r>
          <a:r>
            <a:rPr lang="en-US" sz="1200" b="1" kern="1200" dirty="0"/>
            <a:t>a document-oriented NoSQL database</a:t>
          </a:r>
          <a:r>
            <a:rPr lang="en-US" sz="1200" kern="1200" dirty="0"/>
            <a:t> that is known for its </a:t>
          </a:r>
          <a:r>
            <a:rPr lang="en-US" sz="1200" b="1" kern="1200" dirty="0"/>
            <a:t>flexibility and ease of use.</a:t>
          </a:r>
          <a:endParaRPr lang="en-US" sz="1200" kern="1200" dirty="0"/>
        </a:p>
        <a:p>
          <a:pPr marL="0" lvl="0" indent="0" algn="just" defTabSz="533400">
            <a:lnSpc>
              <a:spcPct val="90000"/>
            </a:lnSpc>
            <a:spcBef>
              <a:spcPct val="0"/>
            </a:spcBef>
            <a:spcAft>
              <a:spcPct val="35000"/>
            </a:spcAft>
            <a:buSzPts val="1000"/>
            <a:buFont typeface="Symbol" panose="05050102010706020507" pitchFamily="18" charset="2"/>
            <a:buNone/>
          </a:pPr>
          <a:r>
            <a:rPr lang="en-US" sz="1200" kern="1200" dirty="0"/>
            <a:t>Performance: MongoDB is generally optimized for </a:t>
          </a:r>
          <a:r>
            <a:rPr lang="en-US" sz="1200" b="1" kern="1200" dirty="0"/>
            <a:t>read-heavy workloads</a:t>
          </a:r>
          <a:r>
            <a:rPr lang="en-US" sz="1200" kern="1200" dirty="0"/>
            <a:t> and can perform well with complex as </a:t>
          </a:r>
          <a:r>
            <a:rPr lang="en-US" sz="1200" b="1" kern="1200" dirty="0"/>
            <a:t>it supports indexes.</a:t>
          </a:r>
          <a:r>
            <a:rPr lang="en-US" sz="1200" kern="1200" dirty="0"/>
            <a:t> It is efficient in handling large amounts of unstructured or semi-structured data.</a:t>
          </a:r>
          <a:endParaRPr lang="en-IN" sz="1200" b="1" kern="1200" dirty="0">
            <a:solidFill>
              <a:schemeClr val="accent1"/>
            </a:solidFill>
          </a:endParaRPr>
        </a:p>
      </dsp:txBody>
      <dsp:txXfrm rot="10800000">
        <a:off x="1987058" y="0"/>
        <a:ext cx="4469146" cy="1530049"/>
      </dsp:txXfrm>
    </dsp:sp>
    <dsp:sp modelId="{6DD03D8D-871F-4C34-A478-FE2D6D9DE6E7}">
      <dsp:nvSpPr>
        <dsp:cNvPr id="0" name=""/>
        <dsp:cNvSpPr/>
      </dsp:nvSpPr>
      <dsp:spPr>
        <a:xfrm>
          <a:off x="839522" y="0"/>
          <a:ext cx="1530049" cy="1530049"/>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3EB54D-7E28-4882-999A-D546B8DF51EC}">
      <dsp:nvSpPr>
        <dsp:cNvPr id="0" name=""/>
        <dsp:cNvSpPr/>
      </dsp:nvSpPr>
      <dsp:spPr>
        <a:xfrm rot="10800000">
          <a:off x="1604546" y="0"/>
          <a:ext cx="4851658" cy="1530049"/>
        </a:xfrm>
        <a:prstGeom prst="homePlate">
          <a:avLst/>
        </a:prstGeom>
        <a:solidFill>
          <a:srgbClr val="1C446B"/>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74709" tIns="38100" rIns="71120" bIns="38100" numCol="1" spcCol="1270" anchor="ctr" anchorCtr="0">
          <a:noAutofit/>
        </a:bodyPr>
        <a:lstStyle/>
        <a:p>
          <a:pPr marL="0" lvl="0" indent="0" algn="just" defTabSz="444500">
            <a:lnSpc>
              <a:spcPct val="90000"/>
            </a:lnSpc>
            <a:spcBef>
              <a:spcPct val="0"/>
            </a:spcBef>
            <a:spcAft>
              <a:spcPct val="35000"/>
            </a:spcAft>
            <a:buSzPts val="1000"/>
            <a:buFont typeface="Symbol" panose="05050102010706020507" pitchFamily="18" charset="2"/>
            <a:buNone/>
          </a:pPr>
          <a:r>
            <a:rPr lang="en-US" sz="1000" kern="1200" dirty="0"/>
            <a:t>Hadoop is </a:t>
          </a:r>
          <a:r>
            <a:rPr lang="en-US" sz="1000" b="1" kern="1200" dirty="0"/>
            <a:t>a distributed data processing framework</a:t>
          </a:r>
          <a:r>
            <a:rPr lang="en-US" sz="1000" kern="1200" dirty="0"/>
            <a:t> that includes the Hadoop Distributed File System (HDFS) for storage.</a:t>
          </a:r>
        </a:p>
        <a:p>
          <a:pPr marL="0" lvl="0" indent="0" algn="just" defTabSz="444500">
            <a:lnSpc>
              <a:spcPct val="90000"/>
            </a:lnSpc>
            <a:spcBef>
              <a:spcPct val="0"/>
            </a:spcBef>
            <a:spcAft>
              <a:spcPct val="35000"/>
            </a:spcAft>
            <a:buSzPts val="1000"/>
            <a:buFont typeface="Symbol" panose="05050102010706020507" pitchFamily="18" charset="2"/>
            <a:buNone/>
          </a:pPr>
          <a:r>
            <a:rPr lang="en-US" sz="1000" kern="1200" dirty="0"/>
            <a:t>Performance: Hadoop is primarily designed for </a:t>
          </a:r>
          <a:r>
            <a:rPr lang="en-US" sz="1000" b="1" kern="1200" dirty="0"/>
            <a:t>batch processing and handling large-scale data analytics</a:t>
          </a:r>
          <a:r>
            <a:rPr lang="en-US" sz="1000" kern="1200" dirty="0"/>
            <a:t>. It is well-suited for processing vast amounts of data across distributed computing clusters but might not be ideal </a:t>
          </a:r>
          <a:r>
            <a:rPr lang="en-US" sz="1000" b="1" kern="1200" dirty="0"/>
            <a:t>for low-latency real-time applications.</a:t>
          </a:r>
          <a:endParaRPr lang="en-IN" sz="1000" b="1" kern="1200" dirty="0">
            <a:solidFill>
              <a:schemeClr val="bg1"/>
            </a:solidFill>
          </a:endParaRPr>
        </a:p>
      </dsp:txBody>
      <dsp:txXfrm rot="10800000">
        <a:off x="1987058" y="0"/>
        <a:ext cx="4469146" cy="1530049"/>
      </dsp:txXfrm>
    </dsp:sp>
    <dsp:sp modelId="{6DD03D8D-871F-4C34-A478-FE2D6D9DE6E7}">
      <dsp:nvSpPr>
        <dsp:cNvPr id="0" name=""/>
        <dsp:cNvSpPr/>
      </dsp:nvSpPr>
      <dsp:spPr>
        <a:xfrm>
          <a:off x="839522" y="0"/>
          <a:ext cx="1530049" cy="1530049"/>
        </a:xfrm>
        <a:prstGeom prst="ellipse">
          <a:avLst/>
        </a:prstGeom>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l="-85036" t="4030" r="-85036" b="4030"/>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3EB54D-7E28-4882-999A-D546B8DF51EC}">
      <dsp:nvSpPr>
        <dsp:cNvPr id="0" name=""/>
        <dsp:cNvSpPr/>
      </dsp:nvSpPr>
      <dsp:spPr>
        <a:xfrm rot="10800000">
          <a:off x="1648114" y="0"/>
          <a:ext cx="4851658" cy="1530049"/>
        </a:xfrm>
        <a:prstGeom prst="homePlate">
          <a:avLst/>
        </a:prstGeom>
        <a:solidFill>
          <a:srgbClr val="6E2466"/>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74709" tIns="38100" rIns="71120" bIns="38100" numCol="1" spcCol="1270" anchor="ctr" anchorCtr="0">
          <a:noAutofit/>
        </a:bodyPr>
        <a:lstStyle/>
        <a:p>
          <a:pPr marL="0" lvl="0" indent="0" algn="just" defTabSz="444500">
            <a:lnSpc>
              <a:spcPct val="90000"/>
            </a:lnSpc>
            <a:spcBef>
              <a:spcPct val="0"/>
            </a:spcBef>
            <a:spcAft>
              <a:spcPct val="35000"/>
            </a:spcAft>
            <a:buSzPts val="1000"/>
            <a:buFont typeface="Symbol" panose="05050102010706020507" pitchFamily="18" charset="2"/>
            <a:buNone/>
          </a:pPr>
          <a:r>
            <a:rPr lang="en-US" sz="1000" kern="1200" dirty="0"/>
            <a:t>CouchDB is a NoSQL database that stores data in </a:t>
          </a:r>
          <a:r>
            <a:rPr lang="en-US" sz="1000" b="1" kern="1200" dirty="0"/>
            <a:t>JSON format and provides a RESTful HTTP interface for data access</a:t>
          </a:r>
          <a:r>
            <a:rPr lang="en-US" sz="1000" kern="1200" dirty="0"/>
            <a:t>.</a:t>
          </a:r>
        </a:p>
        <a:p>
          <a:pPr marL="0" lvl="0" indent="0" algn="just" defTabSz="444500">
            <a:lnSpc>
              <a:spcPct val="90000"/>
            </a:lnSpc>
            <a:spcBef>
              <a:spcPct val="0"/>
            </a:spcBef>
            <a:spcAft>
              <a:spcPct val="35000"/>
            </a:spcAft>
            <a:buSzPts val="1000"/>
            <a:buFont typeface="Symbol" panose="05050102010706020507" pitchFamily="18" charset="2"/>
            <a:buNone/>
          </a:pPr>
          <a:r>
            <a:rPr lang="en-US" sz="1000" kern="1200" dirty="0"/>
            <a:t>Performance: CouchDB is well-suited for </a:t>
          </a:r>
          <a:r>
            <a:rPr lang="en-US" sz="1000" b="1" kern="1200" dirty="0"/>
            <a:t>decentralized environments and offline availability</a:t>
          </a:r>
          <a:r>
            <a:rPr lang="en-US" sz="1000" kern="1200" dirty="0"/>
            <a:t>. It has good performance for </a:t>
          </a:r>
          <a:r>
            <a:rPr lang="en-US" sz="1000" b="1" kern="1200" dirty="0"/>
            <a:t>read-heavy workloads when data replication is needed across multiple devices or locations.</a:t>
          </a:r>
          <a:endParaRPr lang="en-IN" sz="1000" b="1" kern="1200" dirty="0">
            <a:solidFill>
              <a:schemeClr val="bg1"/>
            </a:solidFill>
          </a:endParaRPr>
        </a:p>
      </dsp:txBody>
      <dsp:txXfrm rot="10800000">
        <a:off x="2030626" y="0"/>
        <a:ext cx="4469146" cy="1530049"/>
      </dsp:txXfrm>
    </dsp:sp>
    <dsp:sp modelId="{6DD03D8D-871F-4C34-A478-FE2D6D9DE6E7}">
      <dsp:nvSpPr>
        <dsp:cNvPr id="0" name=""/>
        <dsp:cNvSpPr/>
      </dsp:nvSpPr>
      <dsp:spPr>
        <a:xfrm>
          <a:off x="839522" y="0"/>
          <a:ext cx="1530049" cy="1530049"/>
        </a:xfrm>
        <a:prstGeom prst="ellipse">
          <a:avLst/>
        </a:prstGeom>
        <a:blipFill dpi="0" rotWithShape="1">
          <a:blip xmlns:r="http://schemas.openxmlformats.org/officeDocument/2006/relationships" r:embed="rId1"/>
          <a:srcRect/>
          <a:stretch>
            <a:fillRect t="2619" b="-14619"/>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A086365-1DE3-4206-8631-568DB8EFC2CA}" type="datetimeFigureOut">
              <a:rPr lang="en-US" smtClean="0"/>
              <a:t>4/16/2024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67E557C-9E66-43F1-9F87-179A985BA47D}" type="slidenum">
              <a:rPr lang="en-US" smtClean="0"/>
              <a:t>‹#›</a:t>
            </a:fld>
            <a:endParaRPr lang="en-US" dirty="0"/>
          </a:p>
        </p:txBody>
      </p:sp>
    </p:spTree>
    <p:extLst>
      <p:ext uri="{BB962C8B-B14F-4D97-AF65-F5344CB8AC3E}">
        <p14:creationId xmlns:p14="http://schemas.microsoft.com/office/powerpoint/2010/main" val="12932136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67E557C-9E66-43F1-9F87-179A985BA47D}" type="slidenum">
              <a:rPr lang="en-US" smtClean="0"/>
              <a:t>15</a:t>
            </a:fld>
            <a:endParaRPr lang="en-US" dirty="0"/>
          </a:p>
        </p:txBody>
      </p:sp>
    </p:spTree>
    <p:extLst>
      <p:ext uri="{BB962C8B-B14F-4D97-AF65-F5344CB8AC3E}">
        <p14:creationId xmlns:p14="http://schemas.microsoft.com/office/powerpoint/2010/main" val="1304389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1"/>
        </a:solidFill>
        <a:effectLst/>
      </p:bgPr>
    </p:bg>
    <p:spTree>
      <p:nvGrpSpPr>
        <p:cNvPr id="1" name=""/>
        <p:cNvGrpSpPr/>
        <p:nvPr/>
      </p:nvGrpSpPr>
      <p:grpSpPr>
        <a:xfrm>
          <a:off x="0" y="0"/>
          <a:ext cx="0" cy="0"/>
          <a:chOff x="0" y="0"/>
          <a:chExt cx="0" cy="0"/>
        </a:xfrm>
      </p:grpSpPr>
      <p:sp>
        <p:nvSpPr>
          <p:cNvPr id="12" name="Rectangle">
            <a:extLst>
              <a:ext uri="{FF2B5EF4-FFF2-40B4-BE49-F238E27FC236}">
                <a16:creationId xmlns:a16="http://schemas.microsoft.com/office/drawing/2014/main" id="{F9512BDE-EEA0-404B-8D45-8AA93D61DABC}"/>
              </a:ext>
            </a:extLst>
          </p:cNvPr>
          <p:cNvSpPr/>
          <p:nvPr userDrawn="1"/>
        </p:nvSpPr>
        <p:spPr>
          <a:xfrm flipH="1">
            <a:off x="-1" y="4450188"/>
            <a:ext cx="12192000" cy="2407811"/>
          </a:xfrm>
          <a:prstGeom prst="rect">
            <a:avLst/>
          </a:prstGeom>
          <a:solidFill>
            <a:schemeClr val="accent4"/>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lang="en-US" sz="1600" noProof="0" dirty="0"/>
          </a:p>
        </p:txBody>
      </p:sp>
      <p:sp>
        <p:nvSpPr>
          <p:cNvPr id="11" name="Rectangle">
            <a:extLst>
              <a:ext uri="{FF2B5EF4-FFF2-40B4-BE49-F238E27FC236}">
                <a16:creationId xmlns:a16="http://schemas.microsoft.com/office/drawing/2014/main" id="{E1223535-0F2F-6340-80B9-0B5D9364A13F}"/>
              </a:ext>
            </a:extLst>
          </p:cNvPr>
          <p:cNvSpPr/>
          <p:nvPr userDrawn="1"/>
        </p:nvSpPr>
        <p:spPr>
          <a:xfrm>
            <a:off x="635000" y="633875"/>
            <a:ext cx="10922000" cy="5590250"/>
          </a:xfrm>
          <a:prstGeom prst="rect">
            <a:avLst/>
          </a:prstGeom>
          <a:solidFill>
            <a:srgbClr val="F6F9FF"/>
          </a:solidFill>
          <a:ln w="12700">
            <a:noFill/>
            <a:miter lim="400000"/>
          </a:ln>
          <a:effectLst>
            <a:outerShdw blurRad="254000" dist="25400" dir="2700000" rotWithShape="0">
              <a:srgbClr val="1F2125">
                <a:alpha val="15000"/>
              </a:srgbClr>
            </a:outerShdw>
          </a:effectLst>
        </p:spPr>
        <p:txBody>
          <a:bodyPr lIns="0" tIns="0" rIns="0" bIns="0" anchor="ctr"/>
          <a:lstStyle/>
          <a:p>
            <a:pPr>
              <a:defRPr sz="3200" b="0">
                <a:solidFill>
                  <a:srgbClr val="E8ECF2"/>
                </a:solidFill>
                <a:latin typeface="+mn-lt"/>
                <a:ea typeface="+mn-ea"/>
                <a:cs typeface="+mn-cs"/>
                <a:sym typeface="Helvetica Neue Medium"/>
              </a:defRPr>
            </a:pPr>
            <a:endParaRPr lang="en-US" sz="1600" noProof="0" dirty="0"/>
          </a:p>
        </p:txBody>
      </p:sp>
      <p:sp>
        <p:nvSpPr>
          <p:cNvPr id="2" name="Title 1"/>
          <p:cNvSpPr>
            <a:spLocks noGrp="1"/>
          </p:cNvSpPr>
          <p:nvPr>
            <p:ph type="ctrTitle"/>
          </p:nvPr>
        </p:nvSpPr>
        <p:spPr>
          <a:xfrm>
            <a:off x="1097280" y="758952"/>
            <a:ext cx="10058400" cy="3566160"/>
          </a:xfrm>
          <a:prstGeom prst="rect">
            <a:avLst/>
          </a:prstGeom>
        </p:spPr>
        <p:txBody>
          <a:bodyPr anchor="b">
            <a:normAutofit/>
          </a:bodyPr>
          <a:lstStyle>
            <a:lvl1pPr algn="l">
              <a:lnSpc>
                <a:spcPct val="90000"/>
              </a:lnSpc>
              <a:defRPr sz="8000" cap="all" spc="-50" baseline="0">
                <a:solidFill>
                  <a:schemeClr val="tx1">
                    <a:lumMod val="85000"/>
                    <a:lumOff val="15000"/>
                  </a:schemeClr>
                </a:solidFill>
              </a:defRPr>
            </a:lvl1pPr>
          </a:lstStyle>
          <a:p>
            <a:r>
              <a:rPr lang="en-US" noProof="0"/>
              <a:t>Click to edit Master title style</a:t>
            </a:r>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noProof="0" dirty="0"/>
              <a:t>Click to edit Master subtitle style</a:t>
            </a:r>
          </a:p>
        </p:txBody>
      </p:sp>
    </p:spTree>
    <p:extLst>
      <p:ext uri="{BB962C8B-B14F-4D97-AF65-F5344CB8AC3E}">
        <p14:creationId xmlns:p14="http://schemas.microsoft.com/office/powerpoint/2010/main" val="17235843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cSld name="1_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6800" y="2103120"/>
            <a:ext cx="475488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70320" y="2103120"/>
            <a:ext cx="475488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F087E48-D571-45C0-A88F-2831A8A9543C}" type="datetimeFigureOut">
              <a:rPr lang="en-IN" smtClean="0"/>
              <a:t>16-04-2024</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09AA2942-0E9C-40BD-A7F2-A05C560B4FE5}" type="slidenum">
              <a:rPr lang="en-IN" smtClean="0"/>
              <a:t>‹#›</a:t>
            </a:fld>
            <a:endParaRPr lang="en-IN" dirty="0"/>
          </a:p>
        </p:txBody>
      </p:sp>
    </p:spTree>
    <p:extLst>
      <p:ext uri="{BB962C8B-B14F-4D97-AF65-F5344CB8AC3E}">
        <p14:creationId xmlns:p14="http://schemas.microsoft.com/office/powerpoint/2010/main" val="17072183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A503A77-AF38-EA1D-2243-E691C1ECC485}"/>
              </a:ext>
            </a:extLst>
          </p:cNvPr>
          <p:cNvSpPr>
            <a:spLocks noGrp="1"/>
          </p:cNvSpPr>
          <p:nvPr>
            <p:ph type="dt" sz="half" idx="10"/>
          </p:nvPr>
        </p:nvSpPr>
        <p:spPr/>
        <p:txBody>
          <a:bodyPr/>
          <a:lstStyle/>
          <a:p>
            <a:fld id="{E674CC1F-D4FA-4B65-AAEA-2D8EA0B52EE2}" type="datetimeFigureOut">
              <a:rPr lang="en-CA" smtClean="0"/>
              <a:t>2024-04-16</a:t>
            </a:fld>
            <a:endParaRPr lang="en-CA"/>
          </a:p>
        </p:txBody>
      </p:sp>
      <p:sp>
        <p:nvSpPr>
          <p:cNvPr id="3" name="Footer Placeholder 2">
            <a:extLst>
              <a:ext uri="{FF2B5EF4-FFF2-40B4-BE49-F238E27FC236}">
                <a16:creationId xmlns:a16="http://schemas.microsoft.com/office/drawing/2014/main" id="{E4D38A83-69B7-CF72-5763-14AEE12EDB34}"/>
              </a:ext>
            </a:extLst>
          </p:cNvPr>
          <p:cNvSpPr>
            <a:spLocks noGrp="1"/>
          </p:cNvSpPr>
          <p:nvPr>
            <p:ph type="ftr" sz="quarter" idx="11"/>
          </p:nvPr>
        </p:nvSpPr>
        <p:spPr/>
        <p:txBody>
          <a:bodyPr/>
          <a:lstStyle/>
          <a:p>
            <a:endParaRPr lang="en-CA"/>
          </a:p>
        </p:txBody>
      </p:sp>
      <p:sp>
        <p:nvSpPr>
          <p:cNvPr id="4" name="Slide Number Placeholder 3">
            <a:extLst>
              <a:ext uri="{FF2B5EF4-FFF2-40B4-BE49-F238E27FC236}">
                <a16:creationId xmlns:a16="http://schemas.microsoft.com/office/drawing/2014/main" id="{AC7F7206-73E6-2A7F-8497-35990D42326F}"/>
              </a:ext>
            </a:extLst>
          </p:cNvPr>
          <p:cNvSpPr>
            <a:spLocks noGrp="1"/>
          </p:cNvSpPr>
          <p:nvPr>
            <p:ph type="sldNum" sz="quarter" idx="12"/>
          </p:nvPr>
        </p:nvSpPr>
        <p:spPr/>
        <p:txBody>
          <a:bodyPr/>
          <a:lstStyle/>
          <a:p>
            <a:fld id="{1C7BBC6B-0D7B-400B-B77E-1860DFBA1578}" type="slidenum">
              <a:rPr lang="en-CA" smtClean="0"/>
              <a:t>‹#›</a:t>
            </a:fld>
            <a:endParaRPr lang="en-CA"/>
          </a:p>
        </p:txBody>
      </p:sp>
    </p:spTree>
    <p:extLst>
      <p:ext uri="{BB962C8B-B14F-4D97-AF65-F5344CB8AC3E}">
        <p14:creationId xmlns:p14="http://schemas.microsoft.com/office/powerpoint/2010/main" val="37722792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13" name="Rectangle">
            <a:extLst>
              <a:ext uri="{FF2B5EF4-FFF2-40B4-BE49-F238E27FC236}">
                <a16:creationId xmlns:a16="http://schemas.microsoft.com/office/drawing/2014/main" id="{2773E1D8-C87F-EE46-8284-575DCA498E81}"/>
              </a:ext>
            </a:extLst>
          </p:cNvPr>
          <p:cNvSpPr/>
          <p:nvPr userDrawn="1"/>
        </p:nvSpPr>
        <p:spPr>
          <a:xfrm>
            <a:off x="635000" y="633875"/>
            <a:ext cx="10922000" cy="5590250"/>
          </a:xfrm>
          <a:prstGeom prst="rect">
            <a:avLst/>
          </a:prstGeom>
          <a:solidFill>
            <a:srgbClr val="F6F9FF"/>
          </a:solidFill>
          <a:ln w="12700">
            <a:noFill/>
            <a:miter lim="400000"/>
          </a:ln>
          <a:effectLst>
            <a:outerShdw blurRad="254000" dist="25400" dir="2700000" rotWithShape="0">
              <a:srgbClr val="1F2125">
                <a:alpha val="15000"/>
              </a:srgbClr>
            </a:outerShdw>
          </a:effectLst>
        </p:spPr>
        <p:txBody>
          <a:bodyPr lIns="0" tIns="0" rIns="0" bIns="0" anchor="ctr"/>
          <a:lstStyle/>
          <a:p>
            <a:pPr>
              <a:defRPr sz="3200" b="0">
                <a:solidFill>
                  <a:srgbClr val="E8ECF2"/>
                </a:solidFill>
                <a:latin typeface="+mn-lt"/>
                <a:ea typeface="+mn-ea"/>
                <a:cs typeface="+mn-cs"/>
                <a:sym typeface="Helvetica Neue Medium"/>
              </a:defRPr>
            </a:pPr>
            <a:endParaRPr lang="en-US" sz="1600" noProof="0" dirty="0"/>
          </a:p>
        </p:txBody>
      </p:sp>
      <p:sp>
        <p:nvSpPr>
          <p:cNvPr id="3" name="Content Placeholder 2"/>
          <p:cNvSpPr>
            <a:spLocks noGrp="1"/>
          </p:cNvSpPr>
          <p:nvPr>
            <p:ph idx="1"/>
          </p:nvPr>
        </p:nvSpPr>
        <p:spPr>
          <a:xfrm>
            <a:off x="1097280" y="2343884"/>
            <a:ext cx="10058400" cy="3760891"/>
          </a:xfrm>
          <a:noFill/>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1" name="Title Placeholder 1">
            <a:extLst>
              <a:ext uri="{FF2B5EF4-FFF2-40B4-BE49-F238E27FC236}">
                <a16:creationId xmlns:a16="http://schemas.microsoft.com/office/drawing/2014/main" id="{C429A40D-770E-C144-A5B5-6A4442C09C24}"/>
              </a:ext>
            </a:extLst>
          </p:cNvPr>
          <p:cNvSpPr>
            <a:spLocks noGrp="1"/>
          </p:cNvSpPr>
          <p:nvPr>
            <p:ph type="title" hasCustomPrompt="1"/>
          </p:nvPr>
        </p:nvSpPr>
        <p:spPr>
          <a:xfrm>
            <a:off x="1097280" y="942871"/>
            <a:ext cx="10058400" cy="1289304"/>
          </a:xfrm>
          <a:prstGeom prst="rect">
            <a:avLst/>
          </a:prstGeom>
        </p:spPr>
        <p:txBody>
          <a:bodyPr vert="horz" lIns="91440" tIns="45720" rIns="91440" bIns="45720" rtlCol="0" anchor="ctr">
            <a:normAutofit/>
          </a:bodyPr>
          <a:lstStyle>
            <a:lvl1pPr>
              <a:defRPr cap="all" baseline="0"/>
            </a:lvl1pPr>
          </a:lstStyle>
          <a:p>
            <a:r>
              <a:rPr lang="en-US" noProof="0" dirty="0"/>
              <a:t>CLICK TO EDIT MASTER TITLE STYLE</a:t>
            </a:r>
          </a:p>
        </p:txBody>
      </p:sp>
    </p:spTree>
    <p:extLst>
      <p:ext uri="{BB962C8B-B14F-4D97-AF65-F5344CB8AC3E}">
        <p14:creationId xmlns:p14="http://schemas.microsoft.com/office/powerpoint/2010/main" val="3432407088"/>
      </p:ext>
    </p:extLst>
  </p:cSld>
  <p:clrMapOvr>
    <a:masterClrMapping/>
  </p:clrMapOvr>
  <p:extLst>
    <p:ext uri="{DCECCB84-F9BA-43D5-87BE-67443E8EF086}">
      <p15:sldGuideLst xmlns:p15="http://schemas.microsoft.com/office/powerpoint/2012/main">
        <p15:guide id="1" orient="horz" pos="108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Vidow">
    <p:bg>
      <p:bgPr>
        <a:solidFill>
          <a:schemeClr val="bg1"/>
        </a:solidFill>
        <a:effectLst/>
      </p:bgPr>
    </p:bg>
    <p:spTree>
      <p:nvGrpSpPr>
        <p:cNvPr id="1" name=""/>
        <p:cNvGrpSpPr/>
        <p:nvPr/>
      </p:nvGrpSpPr>
      <p:grpSpPr>
        <a:xfrm>
          <a:off x="0" y="0"/>
          <a:ext cx="0" cy="0"/>
          <a:chOff x="0" y="0"/>
          <a:chExt cx="0" cy="0"/>
        </a:xfrm>
      </p:grpSpPr>
      <p:sp>
        <p:nvSpPr>
          <p:cNvPr id="12" name="Rectangle">
            <a:extLst>
              <a:ext uri="{FF2B5EF4-FFF2-40B4-BE49-F238E27FC236}">
                <a16:creationId xmlns:a16="http://schemas.microsoft.com/office/drawing/2014/main" id="{202A34A5-A029-A246-82C6-D288185EB396}"/>
              </a:ext>
            </a:extLst>
          </p:cNvPr>
          <p:cNvSpPr/>
          <p:nvPr userDrawn="1"/>
        </p:nvSpPr>
        <p:spPr>
          <a:xfrm flipH="1">
            <a:off x="0" y="0"/>
            <a:ext cx="3351057" cy="6858000"/>
          </a:xfrm>
          <a:prstGeom prst="rect">
            <a:avLst/>
          </a:prstGeom>
          <a:solidFill>
            <a:schemeClr val="accent4"/>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lang="en-US" sz="1600" noProof="0" dirty="0"/>
          </a:p>
        </p:txBody>
      </p:sp>
      <p:sp>
        <p:nvSpPr>
          <p:cNvPr id="13" name="Rectangle">
            <a:extLst>
              <a:ext uri="{FF2B5EF4-FFF2-40B4-BE49-F238E27FC236}">
                <a16:creationId xmlns:a16="http://schemas.microsoft.com/office/drawing/2014/main" id="{2773E1D8-C87F-EE46-8284-575DCA498E81}"/>
              </a:ext>
            </a:extLst>
          </p:cNvPr>
          <p:cNvSpPr/>
          <p:nvPr userDrawn="1"/>
        </p:nvSpPr>
        <p:spPr>
          <a:xfrm>
            <a:off x="635000" y="633875"/>
            <a:ext cx="10922000" cy="5590250"/>
          </a:xfrm>
          <a:prstGeom prst="rect">
            <a:avLst/>
          </a:prstGeom>
          <a:solidFill>
            <a:srgbClr val="F6F9FF"/>
          </a:solidFill>
          <a:ln w="12700">
            <a:noFill/>
            <a:miter lim="400000"/>
          </a:ln>
          <a:effectLst>
            <a:outerShdw blurRad="254000" dist="25400" dir="2700000" rotWithShape="0">
              <a:srgbClr val="1F2125">
                <a:alpha val="15000"/>
              </a:srgbClr>
            </a:outerShdw>
          </a:effectLst>
        </p:spPr>
        <p:txBody>
          <a:bodyPr lIns="0" tIns="0" rIns="0" bIns="0" anchor="ctr"/>
          <a:lstStyle/>
          <a:p>
            <a:pPr>
              <a:defRPr sz="3200" b="0">
                <a:solidFill>
                  <a:srgbClr val="E8ECF2"/>
                </a:solidFill>
                <a:latin typeface="+mn-lt"/>
                <a:ea typeface="+mn-ea"/>
                <a:cs typeface="+mn-cs"/>
                <a:sym typeface="Helvetica Neue Medium"/>
              </a:defRPr>
            </a:pPr>
            <a:endParaRPr lang="en-US" sz="1600" noProof="0" dirty="0"/>
          </a:p>
        </p:txBody>
      </p:sp>
      <p:sp>
        <p:nvSpPr>
          <p:cNvPr id="3" name="Content Placeholder 2"/>
          <p:cNvSpPr>
            <a:spLocks noGrp="1"/>
          </p:cNvSpPr>
          <p:nvPr>
            <p:ph idx="1" hasCustomPrompt="1"/>
          </p:nvPr>
        </p:nvSpPr>
        <p:spPr>
          <a:xfrm>
            <a:off x="1097280" y="2459736"/>
            <a:ext cx="9912096" cy="3760891"/>
          </a:xfrm>
          <a:solidFill>
            <a:schemeClr val="bg1"/>
          </a:solidFill>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noProof="0" dirty="0"/>
              <a:t>Click to add video</a:t>
            </a:r>
          </a:p>
        </p:txBody>
      </p:sp>
      <p:sp>
        <p:nvSpPr>
          <p:cNvPr id="11" name="Title Placeholder 1">
            <a:extLst>
              <a:ext uri="{FF2B5EF4-FFF2-40B4-BE49-F238E27FC236}">
                <a16:creationId xmlns:a16="http://schemas.microsoft.com/office/drawing/2014/main" id="{C429A40D-770E-C144-A5B5-6A4442C09C24}"/>
              </a:ext>
            </a:extLst>
          </p:cNvPr>
          <p:cNvSpPr>
            <a:spLocks noGrp="1"/>
          </p:cNvSpPr>
          <p:nvPr>
            <p:ph type="title" hasCustomPrompt="1"/>
          </p:nvPr>
        </p:nvSpPr>
        <p:spPr>
          <a:xfrm>
            <a:off x="1097280" y="942871"/>
            <a:ext cx="10058400" cy="1289304"/>
          </a:xfrm>
          <a:prstGeom prst="rect">
            <a:avLst/>
          </a:prstGeom>
        </p:spPr>
        <p:txBody>
          <a:bodyPr vert="horz" lIns="91440" tIns="45720" rIns="91440" bIns="45720" rtlCol="0" anchor="ctr">
            <a:normAutofit/>
          </a:bodyPr>
          <a:lstStyle>
            <a:lvl1pPr>
              <a:defRPr cap="all" baseline="0"/>
            </a:lvl1pPr>
          </a:lstStyle>
          <a:p>
            <a:r>
              <a:rPr lang="en-US" noProof="0" dirty="0"/>
              <a:t>CLICK TO EDIT MASTER TITLE STYLE</a:t>
            </a:r>
          </a:p>
        </p:txBody>
      </p:sp>
    </p:spTree>
    <p:extLst>
      <p:ext uri="{BB962C8B-B14F-4D97-AF65-F5344CB8AC3E}">
        <p14:creationId xmlns:p14="http://schemas.microsoft.com/office/powerpoint/2010/main" val="2664583233"/>
      </p:ext>
    </p:extLst>
  </p:cSld>
  <p:clrMapOvr>
    <a:masterClrMapping/>
  </p:clrMapOvr>
  <p:extLst>
    <p:ext uri="{DCECCB84-F9BA-43D5-87BE-67443E8EF086}">
      <p15:sldGuideLst xmlns:p15="http://schemas.microsoft.com/office/powerpoint/2012/main">
        <p15:guide id="1" orient="horz" pos="108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am ">
    <p:bg>
      <p:bgPr>
        <a:solidFill>
          <a:schemeClr val="bg1"/>
        </a:solidFill>
        <a:effectLst/>
      </p:bgPr>
    </p:bg>
    <p:spTree>
      <p:nvGrpSpPr>
        <p:cNvPr id="1" name=""/>
        <p:cNvGrpSpPr/>
        <p:nvPr/>
      </p:nvGrpSpPr>
      <p:grpSpPr>
        <a:xfrm>
          <a:off x="0" y="0"/>
          <a:ext cx="0" cy="0"/>
          <a:chOff x="0" y="0"/>
          <a:chExt cx="0" cy="0"/>
        </a:xfrm>
      </p:grpSpPr>
      <p:sp>
        <p:nvSpPr>
          <p:cNvPr id="11" name="Rectangle">
            <a:extLst>
              <a:ext uri="{FF2B5EF4-FFF2-40B4-BE49-F238E27FC236}">
                <a16:creationId xmlns:a16="http://schemas.microsoft.com/office/drawing/2014/main" id="{35FB147F-5DC4-B24C-B8CB-D3DA74290381}"/>
              </a:ext>
            </a:extLst>
          </p:cNvPr>
          <p:cNvSpPr/>
          <p:nvPr userDrawn="1"/>
        </p:nvSpPr>
        <p:spPr>
          <a:xfrm>
            <a:off x="1" y="3429000"/>
            <a:ext cx="12192000" cy="3429000"/>
          </a:xfrm>
          <a:prstGeom prst="rect">
            <a:avLst/>
          </a:prstGeom>
          <a:solidFill>
            <a:schemeClr val="accent4"/>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lang="en-US" sz="1600" noProof="0" dirty="0"/>
          </a:p>
        </p:txBody>
      </p:sp>
      <p:sp>
        <p:nvSpPr>
          <p:cNvPr id="10" name="Rectangle">
            <a:extLst>
              <a:ext uri="{FF2B5EF4-FFF2-40B4-BE49-F238E27FC236}">
                <a16:creationId xmlns:a16="http://schemas.microsoft.com/office/drawing/2014/main" id="{A400A9BD-AA60-E24D-9FC2-722758C8C933}"/>
              </a:ext>
            </a:extLst>
          </p:cNvPr>
          <p:cNvSpPr/>
          <p:nvPr userDrawn="1"/>
        </p:nvSpPr>
        <p:spPr>
          <a:xfrm>
            <a:off x="635000" y="633875"/>
            <a:ext cx="10922000" cy="5590250"/>
          </a:xfrm>
          <a:prstGeom prst="rect">
            <a:avLst/>
          </a:prstGeom>
          <a:solidFill>
            <a:srgbClr val="F6F9FF"/>
          </a:solidFill>
          <a:ln w="12700">
            <a:noFill/>
            <a:miter lim="400000"/>
          </a:ln>
          <a:effectLst>
            <a:outerShdw blurRad="254000" dist="25400" dir="2700000" rotWithShape="0">
              <a:srgbClr val="1F2125">
                <a:alpha val="15000"/>
              </a:srgbClr>
            </a:outerShdw>
          </a:effectLst>
        </p:spPr>
        <p:txBody>
          <a:bodyPr lIns="0" tIns="0" rIns="0" bIns="0" anchor="ctr"/>
          <a:lstStyle/>
          <a:p>
            <a:pPr>
              <a:defRPr sz="3200" b="0">
                <a:solidFill>
                  <a:srgbClr val="E8ECF2"/>
                </a:solidFill>
                <a:latin typeface="+mn-lt"/>
                <a:ea typeface="+mn-ea"/>
                <a:cs typeface="+mn-cs"/>
                <a:sym typeface="Helvetica Neue Medium"/>
              </a:defRPr>
            </a:pPr>
            <a:endParaRPr lang="en-US" sz="1600" noProof="0" dirty="0"/>
          </a:p>
        </p:txBody>
      </p:sp>
      <p:sp>
        <p:nvSpPr>
          <p:cNvPr id="19" name="Picture Placeholder 3">
            <a:extLst>
              <a:ext uri="{FF2B5EF4-FFF2-40B4-BE49-F238E27FC236}">
                <a16:creationId xmlns:a16="http://schemas.microsoft.com/office/drawing/2014/main" id="{B9308E97-4F89-394E-856A-5B4EFCB2E73D}"/>
              </a:ext>
            </a:extLst>
          </p:cNvPr>
          <p:cNvSpPr>
            <a:spLocks noGrp="1"/>
          </p:cNvSpPr>
          <p:nvPr>
            <p:ph type="pic" sz="quarter" idx="13"/>
          </p:nvPr>
        </p:nvSpPr>
        <p:spPr>
          <a:xfrm>
            <a:off x="1097279" y="2163331"/>
            <a:ext cx="2919413" cy="2919413"/>
          </a:xfrm>
          <a:solidFill>
            <a:srgbClr val="EDEFF7"/>
          </a:solidFill>
        </p:spPr>
        <p:txBody>
          <a:bodyPr anchor="ctr"/>
          <a:lstStyle>
            <a:lvl1pPr algn="ctr">
              <a:defRPr/>
            </a:lvl1pPr>
          </a:lstStyle>
          <a:p>
            <a:r>
              <a:rPr lang="en-US" noProof="0" dirty="0"/>
              <a:t>Click icon to add picture</a:t>
            </a:r>
          </a:p>
        </p:txBody>
      </p:sp>
      <p:sp>
        <p:nvSpPr>
          <p:cNvPr id="20" name="Picture Placeholder 3">
            <a:extLst>
              <a:ext uri="{FF2B5EF4-FFF2-40B4-BE49-F238E27FC236}">
                <a16:creationId xmlns:a16="http://schemas.microsoft.com/office/drawing/2014/main" id="{A50BECA0-8817-964B-AEDB-A45669684C37}"/>
              </a:ext>
            </a:extLst>
          </p:cNvPr>
          <p:cNvSpPr>
            <a:spLocks noGrp="1"/>
          </p:cNvSpPr>
          <p:nvPr>
            <p:ph type="pic" sz="quarter" idx="14"/>
          </p:nvPr>
        </p:nvSpPr>
        <p:spPr>
          <a:xfrm>
            <a:off x="4659186" y="2163331"/>
            <a:ext cx="2919413" cy="2919413"/>
          </a:xfrm>
          <a:solidFill>
            <a:srgbClr val="EDEFF7"/>
          </a:solidFill>
        </p:spPr>
        <p:txBody>
          <a:bodyPr anchor="ctr"/>
          <a:lstStyle>
            <a:lvl1pPr algn="ctr">
              <a:defRPr/>
            </a:lvl1pPr>
          </a:lstStyle>
          <a:p>
            <a:r>
              <a:rPr lang="en-US" noProof="0" dirty="0"/>
              <a:t>Click icon to add picture</a:t>
            </a:r>
          </a:p>
        </p:txBody>
      </p:sp>
      <p:sp>
        <p:nvSpPr>
          <p:cNvPr id="21" name="Picture Placeholder 3">
            <a:extLst>
              <a:ext uri="{FF2B5EF4-FFF2-40B4-BE49-F238E27FC236}">
                <a16:creationId xmlns:a16="http://schemas.microsoft.com/office/drawing/2014/main" id="{EF399F4D-B67A-4C4B-BCF3-36FE110603F1}"/>
              </a:ext>
            </a:extLst>
          </p:cNvPr>
          <p:cNvSpPr>
            <a:spLocks noGrp="1"/>
          </p:cNvSpPr>
          <p:nvPr>
            <p:ph type="pic" sz="quarter" idx="15"/>
          </p:nvPr>
        </p:nvSpPr>
        <p:spPr>
          <a:xfrm>
            <a:off x="8221093" y="2163331"/>
            <a:ext cx="2919413" cy="2919413"/>
          </a:xfrm>
          <a:solidFill>
            <a:srgbClr val="EDEFF7"/>
          </a:solidFill>
        </p:spPr>
        <p:txBody>
          <a:bodyPr anchor="ctr"/>
          <a:lstStyle>
            <a:lvl1pPr algn="ctr">
              <a:defRPr/>
            </a:lvl1pPr>
          </a:lstStyle>
          <a:p>
            <a:r>
              <a:rPr lang="en-US" noProof="0" dirty="0"/>
              <a:t>Click icon to add picture</a:t>
            </a:r>
          </a:p>
        </p:txBody>
      </p:sp>
      <p:sp>
        <p:nvSpPr>
          <p:cNvPr id="22" name="Text Placeholder 3">
            <a:extLst>
              <a:ext uri="{FF2B5EF4-FFF2-40B4-BE49-F238E27FC236}">
                <a16:creationId xmlns:a16="http://schemas.microsoft.com/office/drawing/2014/main" id="{08305C84-E25F-EC49-8F2B-4C0181FD3ABF}"/>
              </a:ext>
            </a:extLst>
          </p:cNvPr>
          <p:cNvSpPr>
            <a:spLocks noGrp="1"/>
          </p:cNvSpPr>
          <p:nvPr>
            <p:ph type="body" sz="half" idx="2" hasCustomPrompt="1"/>
          </p:nvPr>
        </p:nvSpPr>
        <p:spPr>
          <a:xfrm>
            <a:off x="1097279" y="5257321"/>
            <a:ext cx="2919413" cy="583534"/>
          </a:xfrm>
        </p:spPr>
        <p:txBody>
          <a:bodyPr lIns="91440" rIns="91440" anchor="ctr">
            <a:normAutofit/>
          </a:bodyPr>
          <a:lstStyle>
            <a:lvl1pPr marL="0" indent="0" algn="ctr">
              <a:buNone/>
              <a:defRPr sz="1800" cap="all" baseline="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noProof="0"/>
              <a:t>Name Goes Here</a:t>
            </a:r>
          </a:p>
        </p:txBody>
      </p:sp>
      <p:sp>
        <p:nvSpPr>
          <p:cNvPr id="23" name="Text Placeholder 3">
            <a:extLst>
              <a:ext uri="{FF2B5EF4-FFF2-40B4-BE49-F238E27FC236}">
                <a16:creationId xmlns:a16="http://schemas.microsoft.com/office/drawing/2014/main" id="{A57A1FCE-E6BF-3747-9D43-42DBA6656EC0}"/>
              </a:ext>
            </a:extLst>
          </p:cNvPr>
          <p:cNvSpPr>
            <a:spLocks noGrp="1"/>
          </p:cNvSpPr>
          <p:nvPr>
            <p:ph type="body" sz="half" idx="16" hasCustomPrompt="1"/>
          </p:nvPr>
        </p:nvSpPr>
        <p:spPr>
          <a:xfrm>
            <a:off x="4666773" y="5257321"/>
            <a:ext cx="2919413" cy="583534"/>
          </a:xfrm>
        </p:spPr>
        <p:txBody>
          <a:bodyPr lIns="91440" rIns="91440" anchor="ctr">
            <a:normAutofit/>
          </a:bodyPr>
          <a:lstStyle>
            <a:lvl1pPr marL="0" indent="0" algn="ctr">
              <a:buNone/>
              <a:defRPr sz="1800" cap="all" baseline="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noProof="0"/>
              <a:t>Name Goes Here</a:t>
            </a:r>
          </a:p>
        </p:txBody>
      </p:sp>
      <p:sp>
        <p:nvSpPr>
          <p:cNvPr id="24" name="Text Placeholder 3">
            <a:extLst>
              <a:ext uri="{FF2B5EF4-FFF2-40B4-BE49-F238E27FC236}">
                <a16:creationId xmlns:a16="http://schemas.microsoft.com/office/drawing/2014/main" id="{5B4B74C8-96E7-684F-91B9-8CE56CD10F1E}"/>
              </a:ext>
            </a:extLst>
          </p:cNvPr>
          <p:cNvSpPr>
            <a:spLocks noGrp="1"/>
          </p:cNvSpPr>
          <p:nvPr>
            <p:ph type="body" sz="half" idx="17" hasCustomPrompt="1"/>
          </p:nvPr>
        </p:nvSpPr>
        <p:spPr>
          <a:xfrm>
            <a:off x="8236267" y="5257321"/>
            <a:ext cx="2919413" cy="583534"/>
          </a:xfrm>
        </p:spPr>
        <p:txBody>
          <a:bodyPr lIns="91440" rIns="91440" anchor="ctr">
            <a:normAutofit/>
          </a:bodyPr>
          <a:lstStyle>
            <a:lvl1pPr marL="0" indent="0" algn="ctr">
              <a:buNone/>
              <a:defRPr sz="1800" cap="all" baseline="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noProof="0"/>
              <a:t>Name Goes Here</a:t>
            </a:r>
          </a:p>
        </p:txBody>
      </p:sp>
      <p:sp>
        <p:nvSpPr>
          <p:cNvPr id="25" name="Title Placeholder 1">
            <a:extLst>
              <a:ext uri="{FF2B5EF4-FFF2-40B4-BE49-F238E27FC236}">
                <a16:creationId xmlns:a16="http://schemas.microsoft.com/office/drawing/2014/main" id="{D522564E-B348-544F-A8E5-CFCAFA48B54B}"/>
              </a:ext>
            </a:extLst>
          </p:cNvPr>
          <p:cNvSpPr>
            <a:spLocks noGrp="1"/>
          </p:cNvSpPr>
          <p:nvPr>
            <p:ph type="title" hasCustomPrompt="1"/>
          </p:nvPr>
        </p:nvSpPr>
        <p:spPr>
          <a:xfrm>
            <a:off x="1097280" y="1268337"/>
            <a:ext cx="10058400" cy="587584"/>
          </a:xfrm>
          <a:prstGeom prst="rect">
            <a:avLst/>
          </a:prstGeom>
        </p:spPr>
        <p:txBody>
          <a:bodyPr vert="horz" lIns="91440" tIns="45720" rIns="91440" bIns="45720" rtlCol="0" anchor="ctr">
            <a:normAutofit/>
          </a:bodyPr>
          <a:lstStyle>
            <a:lvl1pPr>
              <a:defRPr cap="all" baseline="0"/>
            </a:lvl1pPr>
          </a:lstStyle>
          <a:p>
            <a:r>
              <a:rPr lang="en-US" noProof="0" dirty="0"/>
              <a:t>CLICK TO EDIT MASTER TITLE STYLE</a:t>
            </a:r>
          </a:p>
        </p:txBody>
      </p:sp>
    </p:spTree>
    <p:extLst>
      <p:ext uri="{BB962C8B-B14F-4D97-AF65-F5344CB8AC3E}">
        <p14:creationId xmlns:p14="http://schemas.microsoft.com/office/powerpoint/2010/main" val="1418890711"/>
      </p:ext>
    </p:extLst>
  </p:cSld>
  <p:clrMapOvr>
    <a:masterClrMapping/>
  </p:clrMapOvr>
  <p:extLst>
    <p:ext uri="{DCECCB84-F9BA-43D5-87BE-67443E8EF086}">
      <p15:sldGuideLst xmlns:p15="http://schemas.microsoft.com/office/powerpoint/2012/main">
        <p15:guide id="1" orient="horz" pos="108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Content and Image">
    <p:bg>
      <p:bgPr>
        <a:solidFill>
          <a:schemeClr val="bg1"/>
        </a:solidFill>
        <a:effectLst/>
      </p:bgPr>
    </p:bg>
    <p:spTree>
      <p:nvGrpSpPr>
        <p:cNvPr id="1" name=""/>
        <p:cNvGrpSpPr/>
        <p:nvPr/>
      </p:nvGrpSpPr>
      <p:grpSpPr>
        <a:xfrm>
          <a:off x="0" y="0"/>
          <a:ext cx="0" cy="0"/>
          <a:chOff x="0" y="0"/>
          <a:chExt cx="0" cy="0"/>
        </a:xfrm>
      </p:grpSpPr>
      <p:sp>
        <p:nvSpPr>
          <p:cNvPr id="5" name="Rectangle">
            <a:extLst>
              <a:ext uri="{FF2B5EF4-FFF2-40B4-BE49-F238E27FC236}">
                <a16:creationId xmlns:a16="http://schemas.microsoft.com/office/drawing/2014/main" id="{05BFC727-5650-B049-AA2A-2511C08FB35B}"/>
              </a:ext>
            </a:extLst>
          </p:cNvPr>
          <p:cNvSpPr/>
          <p:nvPr userDrawn="1"/>
        </p:nvSpPr>
        <p:spPr>
          <a:xfrm flipH="1">
            <a:off x="0" y="0"/>
            <a:ext cx="1195754" cy="6858000"/>
          </a:xfrm>
          <a:prstGeom prst="rect">
            <a:avLst/>
          </a:prstGeom>
          <a:solidFill>
            <a:schemeClr val="accent4"/>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lang="en-US" sz="1600" noProof="0" dirty="0"/>
          </a:p>
        </p:txBody>
      </p:sp>
      <p:sp>
        <p:nvSpPr>
          <p:cNvPr id="6" name="Rectangle">
            <a:extLst>
              <a:ext uri="{FF2B5EF4-FFF2-40B4-BE49-F238E27FC236}">
                <a16:creationId xmlns:a16="http://schemas.microsoft.com/office/drawing/2014/main" id="{E700C598-C823-744D-BE16-5114B7625057}"/>
              </a:ext>
            </a:extLst>
          </p:cNvPr>
          <p:cNvSpPr/>
          <p:nvPr userDrawn="1"/>
        </p:nvSpPr>
        <p:spPr>
          <a:xfrm>
            <a:off x="635000" y="633875"/>
            <a:ext cx="10922000" cy="5590250"/>
          </a:xfrm>
          <a:prstGeom prst="rect">
            <a:avLst/>
          </a:prstGeom>
          <a:solidFill>
            <a:srgbClr val="F6F9FF"/>
          </a:solidFill>
          <a:ln w="12700">
            <a:noFill/>
            <a:miter lim="400000"/>
          </a:ln>
          <a:effectLst>
            <a:outerShdw blurRad="254000" dist="25400" dir="2700000" rotWithShape="0">
              <a:srgbClr val="1F2125">
                <a:alpha val="15000"/>
              </a:srgbClr>
            </a:outerShdw>
          </a:effectLst>
        </p:spPr>
        <p:txBody>
          <a:bodyPr lIns="0" tIns="0" rIns="0" bIns="0" anchor="ctr"/>
          <a:lstStyle/>
          <a:p>
            <a:pPr>
              <a:defRPr sz="3200" b="0">
                <a:solidFill>
                  <a:srgbClr val="E8ECF2"/>
                </a:solidFill>
                <a:latin typeface="+mn-lt"/>
                <a:ea typeface="+mn-ea"/>
                <a:cs typeface="+mn-cs"/>
                <a:sym typeface="Helvetica Neue Medium"/>
              </a:defRPr>
            </a:pPr>
            <a:endParaRPr lang="en-US" sz="1600" noProof="0" dirty="0"/>
          </a:p>
        </p:txBody>
      </p:sp>
      <p:sp>
        <p:nvSpPr>
          <p:cNvPr id="10" name="Picture Placeholder 8">
            <a:extLst>
              <a:ext uri="{FF2B5EF4-FFF2-40B4-BE49-F238E27FC236}">
                <a16:creationId xmlns:a16="http://schemas.microsoft.com/office/drawing/2014/main" id="{21BED569-C9C5-8F4D-A42A-ED4914579D63}"/>
              </a:ext>
            </a:extLst>
          </p:cNvPr>
          <p:cNvSpPr>
            <a:spLocks noGrp="1"/>
          </p:cNvSpPr>
          <p:nvPr>
            <p:ph type="pic" sz="quarter" idx="13"/>
          </p:nvPr>
        </p:nvSpPr>
        <p:spPr>
          <a:xfrm>
            <a:off x="5924550" y="633875"/>
            <a:ext cx="5632450" cy="5591175"/>
          </a:xfrm>
          <a:solidFill>
            <a:schemeClr val="tx2"/>
          </a:solidFill>
        </p:spPr>
        <p:txBody>
          <a:bodyPr anchor="ctr"/>
          <a:lstStyle>
            <a:lvl1pPr algn="ctr">
              <a:defRPr>
                <a:solidFill>
                  <a:schemeClr val="bg1"/>
                </a:solidFill>
              </a:defRPr>
            </a:lvl1pPr>
          </a:lstStyle>
          <a:p>
            <a:r>
              <a:rPr lang="en-US" noProof="0" dirty="0"/>
              <a:t>Click icon to add picture</a:t>
            </a:r>
          </a:p>
        </p:txBody>
      </p:sp>
      <p:sp>
        <p:nvSpPr>
          <p:cNvPr id="11" name="Title Placeholder 1">
            <a:extLst>
              <a:ext uri="{FF2B5EF4-FFF2-40B4-BE49-F238E27FC236}">
                <a16:creationId xmlns:a16="http://schemas.microsoft.com/office/drawing/2014/main" id="{ACB6E588-2EB7-9A41-A93A-7757596EF9D6}"/>
              </a:ext>
            </a:extLst>
          </p:cNvPr>
          <p:cNvSpPr>
            <a:spLocks noGrp="1"/>
          </p:cNvSpPr>
          <p:nvPr>
            <p:ph type="title" hasCustomPrompt="1"/>
          </p:nvPr>
        </p:nvSpPr>
        <p:spPr>
          <a:xfrm>
            <a:off x="1097280" y="942870"/>
            <a:ext cx="4157296" cy="1292750"/>
          </a:xfrm>
          <a:prstGeom prst="rect">
            <a:avLst/>
          </a:prstGeom>
        </p:spPr>
        <p:txBody>
          <a:bodyPr vert="horz" lIns="91440" tIns="45720" rIns="91440" bIns="45720" rtlCol="0" anchor="ctr">
            <a:normAutofit/>
          </a:bodyPr>
          <a:lstStyle>
            <a:lvl1pPr>
              <a:defRPr cap="all" baseline="0"/>
            </a:lvl1pPr>
          </a:lstStyle>
          <a:p>
            <a:r>
              <a:rPr lang="en-US" noProof="0" dirty="0"/>
              <a:t>Title goes here</a:t>
            </a:r>
          </a:p>
        </p:txBody>
      </p:sp>
      <p:sp>
        <p:nvSpPr>
          <p:cNvPr id="12" name="Content Placeholder 3">
            <a:extLst>
              <a:ext uri="{FF2B5EF4-FFF2-40B4-BE49-F238E27FC236}">
                <a16:creationId xmlns:a16="http://schemas.microsoft.com/office/drawing/2014/main" id="{A6C0FE70-F6BB-3D40-AD3C-E704CABE499C}"/>
              </a:ext>
            </a:extLst>
          </p:cNvPr>
          <p:cNvSpPr>
            <a:spLocks noGrp="1"/>
          </p:cNvSpPr>
          <p:nvPr>
            <p:ph sz="half" idx="2"/>
          </p:nvPr>
        </p:nvSpPr>
        <p:spPr>
          <a:xfrm>
            <a:off x="1097280" y="2281657"/>
            <a:ext cx="4157296" cy="3633471"/>
          </a:xfrm>
        </p:spPr>
        <p:txBody>
          <a:bodyPr>
            <a:normAutofit/>
          </a:bodyPr>
          <a:lstStyle>
            <a:lvl1pPr marL="0" indent="0">
              <a:buClr>
                <a:schemeClr val="tx1"/>
              </a:buClr>
              <a:buNone/>
              <a:defRPr sz="1600">
                <a:solidFill>
                  <a:schemeClr val="tx1"/>
                </a:solidFill>
              </a:defRPr>
            </a:lvl1pPr>
            <a:lvl2pPr marL="201168" indent="0">
              <a:buClr>
                <a:schemeClr val="tx1"/>
              </a:buClr>
              <a:buFont typeface="Arial" panose="020B0604020202020204" pitchFamily="34" charset="0"/>
              <a:buNone/>
              <a:defRPr sz="1400">
                <a:solidFill>
                  <a:schemeClr val="tx1"/>
                </a:solidFill>
              </a:defRPr>
            </a:lvl2pPr>
            <a:lvl3pPr marL="384048" indent="0">
              <a:buClr>
                <a:schemeClr val="tx1"/>
              </a:buClr>
              <a:buFont typeface="Arial" panose="020B0604020202020204" pitchFamily="34" charset="0"/>
              <a:buNone/>
              <a:defRPr sz="1100">
                <a:solidFill>
                  <a:schemeClr val="tx1"/>
                </a:solidFill>
              </a:defRPr>
            </a:lvl3pPr>
            <a:lvl4pPr marL="566928" indent="0">
              <a:buClr>
                <a:schemeClr val="tx1"/>
              </a:buClr>
              <a:buFont typeface="Arial" panose="020B0604020202020204" pitchFamily="34" charset="0"/>
              <a:buNone/>
              <a:defRPr sz="1100">
                <a:solidFill>
                  <a:schemeClr val="tx1"/>
                </a:solidFill>
              </a:defRPr>
            </a:lvl4pPr>
            <a:lvl5pPr marL="749808" indent="0">
              <a:buClr>
                <a:schemeClr val="tx1"/>
              </a:buClr>
              <a:buFont typeface="Arial" panose="020B0604020202020204" pitchFamily="34" charset="0"/>
              <a:buNone/>
              <a:defRPr sz="1100">
                <a:solidFill>
                  <a:schemeClr val="tx1"/>
                </a:solidFill>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Tree>
    <p:extLst>
      <p:ext uri="{BB962C8B-B14F-4D97-AF65-F5344CB8AC3E}">
        <p14:creationId xmlns:p14="http://schemas.microsoft.com/office/powerpoint/2010/main" val="37017141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Quote">
    <p:bg>
      <p:bgPr>
        <a:solidFill>
          <a:schemeClr val="bg1"/>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noProof="0" smtClean="0"/>
              <a:t>4/16/2024</a:t>
            </a:fld>
            <a:endParaRPr lang="en-US" noProof="0"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noProof="0"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noProof="0" smtClean="0"/>
              <a:t>‹#›</a:t>
            </a:fld>
            <a:endParaRPr lang="en-US" noProof="0" dirty="0"/>
          </a:p>
        </p:txBody>
      </p:sp>
      <p:sp>
        <p:nvSpPr>
          <p:cNvPr id="5" name="Rectangle">
            <a:extLst>
              <a:ext uri="{FF2B5EF4-FFF2-40B4-BE49-F238E27FC236}">
                <a16:creationId xmlns:a16="http://schemas.microsoft.com/office/drawing/2014/main" id="{0AB10FFC-D586-994D-8D3D-F4042255CB72}"/>
              </a:ext>
            </a:extLst>
          </p:cNvPr>
          <p:cNvSpPr/>
          <p:nvPr userDrawn="1"/>
        </p:nvSpPr>
        <p:spPr>
          <a:xfrm flipH="1">
            <a:off x="0" y="0"/>
            <a:ext cx="12192000" cy="6858000"/>
          </a:xfrm>
          <a:prstGeom prst="rect">
            <a:avLst/>
          </a:prstGeom>
          <a:solidFill>
            <a:schemeClr val="accent4"/>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lang="en-US" sz="1600" noProof="0" dirty="0"/>
          </a:p>
        </p:txBody>
      </p:sp>
      <p:sp>
        <p:nvSpPr>
          <p:cNvPr id="6" name="Rectangle">
            <a:extLst>
              <a:ext uri="{FF2B5EF4-FFF2-40B4-BE49-F238E27FC236}">
                <a16:creationId xmlns:a16="http://schemas.microsoft.com/office/drawing/2014/main" id="{C7B0C08A-E831-D242-B2CE-2DEB004F982F}"/>
              </a:ext>
            </a:extLst>
          </p:cNvPr>
          <p:cNvSpPr/>
          <p:nvPr userDrawn="1"/>
        </p:nvSpPr>
        <p:spPr>
          <a:xfrm>
            <a:off x="635000" y="633875"/>
            <a:ext cx="10922000" cy="5590250"/>
          </a:xfrm>
          <a:prstGeom prst="rect">
            <a:avLst/>
          </a:prstGeom>
          <a:solidFill>
            <a:srgbClr val="F6F9FF"/>
          </a:solidFill>
          <a:ln w="12700">
            <a:noFill/>
            <a:miter lim="400000"/>
          </a:ln>
          <a:effectLst>
            <a:outerShdw blurRad="254000" dist="25400" dir="2700000" rotWithShape="0">
              <a:srgbClr val="1F2125">
                <a:alpha val="15000"/>
              </a:srgbClr>
            </a:outerShdw>
          </a:effectLst>
        </p:spPr>
        <p:txBody>
          <a:bodyPr lIns="0" tIns="0" rIns="0" bIns="0" anchor="ctr"/>
          <a:lstStyle/>
          <a:p>
            <a:pPr>
              <a:defRPr sz="3200" b="0">
                <a:solidFill>
                  <a:srgbClr val="E8ECF2"/>
                </a:solidFill>
                <a:latin typeface="+mn-lt"/>
                <a:ea typeface="+mn-ea"/>
                <a:cs typeface="+mn-cs"/>
                <a:sym typeface="Helvetica Neue Medium"/>
              </a:defRPr>
            </a:pPr>
            <a:endParaRPr lang="en-US" sz="1600" noProof="0" dirty="0"/>
          </a:p>
        </p:txBody>
      </p:sp>
      <p:cxnSp>
        <p:nvCxnSpPr>
          <p:cNvPr id="7" name="Straight Connector 6">
            <a:extLst>
              <a:ext uri="{FF2B5EF4-FFF2-40B4-BE49-F238E27FC236}">
                <a16:creationId xmlns:a16="http://schemas.microsoft.com/office/drawing/2014/main" id="{105C2191-88F7-4148-96FD-E129F707E038}"/>
              </a:ext>
            </a:extLst>
          </p:cNvPr>
          <p:cNvCxnSpPr/>
          <p:nvPr userDrawn="1"/>
        </p:nvCxnSpPr>
        <p:spPr>
          <a:xfrm>
            <a:off x="6818393" y="999565"/>
            <a:ext cx="0" cy="485887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itle Placeholder 1">
            <a:extLst>
              <a:ext uri="{FF2B5EF4-FFF2-40B4-BE49-F238E27FC236}">
                <a16:creationId xmlns:a16="http://schemas.microsoft.com/office/drawing/2014/main" id="{61FB2196-E251-5A40-86F7-6092CEBFA133}"/>
              </a:ext>
            </a:extLst>
          </p:cNvPr>
          <p:cNvSpPr>
            <a:spLocks noGrp="1"/>
          </p:cNvSpPr>
          <p:nvPr>
            <p:ph type="title" hasCustomPrompt="1"/>
          </p:nvPr>
        </p:nvSpPr>
        <p:spPr>
          <a:xfrm>
            <a:off x="635000" y="3135207"/>
            <a:ext cx="5460992" cy="587584"/>
          </a:xfrm>
          <a:prstGeom prst="rect">
            <a:avLst/>
          </a:prstGeom>
        </p:spPr>
        <p:txBody>
          <a:bodyPr vert="horz" lIns="91440" tIns="45720" rIns="91440" bIns="45720" rtlCol="0" anchor="ctr">
            <a:noAutofit/>
          </a:bodyPr>
          <a:lstStyle>
            <a:lvl1pPr algn="r">
              <a:defRPr sz="4800" cap="all" baseline="0"/>
            </a:lvl1pPr>
          </a:lstStyle>
          <a:p>
            <a:r>
              <a:rPr lang="en-US" noProof="0" dirty="0"/>
              <a:t>Title goes here</a:t>
            </a:r>
          </a:p>
        </p:txBody>
      </p:sp>
      <p:sp>
        <p:nvSpPr>
          <p:cNvPr id="12" name="Content Placeholder 3">
            <a:extLst>
              <a:ext uri="{FF2B5EF4-FFF2-40B4-BE49-F238E27FC236}">
                <a16:creationId xmlns:a16="http://schemas.microsoft.com/office/drawing/2014/main" id="{C2FACD1B-0D9C-A547-98A0-D66C341D3D74}"/>
              </a:ext>
            </a:extLst>
          </p:cNvPr>
          <p:cNvSpPr>
            <a:spLocks noGrp="1"/>
          </p:cNvSpPr>
          <p:nvPr>
            <p:ph sz="half" idx="2" hasCustomPrompt="1"/>
          </p:nvPr>
        </p:nvSpPr>
        <p:spPr>
          <a:xfrm>
            <a:off x="7540794" y="831286"/>
            <a:ext cx="4016206" cy="5195425"/>
          </a:xfrm>
        </p:spPr>
        <p:txBody>
          <a:bodyPr anchor="ctr">
            <a:normAutofit/>
          </a:bodyPr>
          <a:lstStyle>
            <a:lvl1pPr marL="342900" indent="-342900">
              <a:buClr>
                <a:schemeClr val="tx1"/>
              </a:buClr>
              <a:buFont typeface="+mj-lt"/>
              <a:buAutoNum type="arabicPeriod"/>
              <a:defRPr sz="1600">
                <a:solidFill>
                  <a:schemeClr val="tx1"/>
                </a:solidFill>
              </a:defRPr>
            </a:lvl1pPr>
            <a:lvl2pPr marL="544068" indent="-342900">
              <a:buClr>
                <a:schemeClr val="tx1"/>
              </a:buClr>
              <a:buFont typeface="+mj-lt"/>
              <a:buAutoNum type="arabicPeriod"/>
              <a:defRPr sz="1400"/>
            </a:lvl2pPr>
            <a:lvl3pPr marL="612648" indent="-228600">
              <a:buClr>
                <a:schemeClr val="tx1"/>
              </a:buClr>
              <a:buFont typeface="+mj-lt"/>
              <a:buAutoNum type="arabicPeriod"/>
              <a:defRPr sz="1100"/>
            </a:lvl3pPr>
            <a:lvl4pPr marL="795528" indent="-228600">
              <a:buClr>
                <a:schemeClr val="tx1"/>
              </a:buClr>
              <a:buFont typeface="+mj-lt"/>
              <a:buAutoNum type="arabicPeriod"/>
              <a:defRPr sz="1100"/>
            </a:lvl4pPr>
            <a:lvl5pPr marL="978408" indent="-228600">
              <a:buClr>
                <a:schemeClr val="tx1"/>
              </a:buClr>
              <a:buFont typeface="+mj-lt"/>
              <a:buAutoNum type="arabicPeriod"/>
              <a:defRPr sz="1100"/>
            </a:lvl5pPr>
          </a:lstStyle>
          <a:p>
            <a:pPr lvl="0"/>
            <a:r>
              <a:rPr lang="en-US" noProof="0" dirty="0"/>
              <a:t>Quote Goes Here</a:t>
            </a:r>
          </a:p>
        </p:txBody>
      </p:sp>
    </p:spTree>
    <p:extLst>
      <p:ext uri="{BB962C8B-B14F-4D97-AF65-F5344CB8AC3E}">
        <p14:creationId xmlns:p14="http://schemas.microsoft.com/office/powerpoint/2010/main" val="41849357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Agenda">
    <p:bg>
      <p:bgPr>
        <a:solidFill>
          <a:schemeClr val="bg1"/>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noProof="0" smtClean="0"/>
              <a:t>4/16/2024</a:t>
            </a:fld>
            <a:endParaRPr lang="en-US" noProof="0"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noProof="0" smtClean="0"/>
              <a:t>‹#›</a:t>
            </a:fld>
            <a:endParaRPr lang="en-US" noProof="0" dirty="0"/>
          </a:p>
        </p:txBody>
      </p:sp>
      <p:sp>
        <p:nvSpPr>
          <p:cNvPr id="5" name="Rectangle">
            <a:extLst>
              <a:ext uri="{FF2B5EF4-FFF2-40B4-BE49-F238E27FC236}">
                <a16:creationId xmlns:a16="http://schemas.microsoft.com/office/drawing/2014/main" id="{AA314B25-B4AF-394E-BBDA-7E6BAD315F39}"/>
              </a:ext>
            </a:extLst>
          </p:cNvPr>
          <p:cNvSpPr/>
          <p:nvPr userDrawn="1"/>
        </p:nvSpPr>
        <p:spPr>
          <a:xfrm>
            <a:off x="3351057" y="0"/>
            <a:ext cx="8840943" cy="6858000"/>
          </a:xfrm>
          <a:prstGeom prst="rect">
            <a:avLst/>
          </a:prstGeom>
          <a:solidFill>
            <a:schemeClr val="accent4"/>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lang="en-US" sz="1600" noProof="0" dirty="0"/>
          </a:p>
        </p:txBody>
      </p:sp>
      <p:sp>
        <p:nvSpPr>
          <p:cNvPr id="6" name="Rectangle">
            <a:extLst>
              <a:ext uri="{FF2B5EF4-FFF2-40B4-BE49-F238E27FC236}">
                <a16:creationId xmlns:a16="http://schemas.microsoft.com/office/drawing/2014/main" id="{737575EF-0D14-6140-A91B-260C9C9DFE41}"/>
              </a:ext>
            </a:extLst>
          </p:cNvPr>
          <p:cNvSpPr/>
          <p:nvPr userDrawn="1"/>
        </p:nvSpPr>
        <p:spPr>
          <a:xfrm>
            <a:off x="635000" y="633875"/>
            <a:ext cx="10922000" cy="5590250"/>
          </a:xfrm>
          <a:prstGeom prst="rect">
            <a:avLst/>
          </a:prstGeom>
          <a:solidFill>
            <a:srgbClr val="F6F9FF"/>
          </a:solidFill>
          <a:ln w="12700">
            <a:noFill/>
            <a:miter lim="400000"/>
          </a:ln>
          <a:effectLst>
            <a:outerShdw blurRad="254000" dist="25400" dir="2700000" rotWithShape="0">
              <a:srgbClr val="1F2125">
                <a:alpha val="15000"/>
              </a:srgbClr>
            </a:outerShdw>
          </a:effectLst>
        </p:spPr>
        <p:txBody>
          <a:bodyPr lIns="0" tIns="0" rIns="0" bIns="0" anchor="ctr"/>
          <a:lstStyle/>
          <a:p>
            <a:pPr>
              <a:defRPr sz="3200" b="0">
                <a:solidFill>
                  <a:srgbClr val="E8ECF2"/>
                </a:solidFill>
                <a:latin typeface="+mn-lt"/>
                <a:ea typeface="+mn-ea"/>
                <a:cs typeface="+mn-cs"/>
                <a:sym typeface="Helvetica Neue Medium"/>
              </a:defRPr>
            </a:pPr>
            <a:endParaRPr lang="en-US" sz="1600" noProof="0" dirty="0"/>
          </a:p>
        </p:txBody>
      </p:sp>
      <p:sp>
        <p:nvSpPr>
          <p:cNvPr id="10" name="Title Placeholder 1">
            <a:extLst>
              <a:ext uri="{FF2B5EF4-FFF2-40B4-BE49-F238E27FC236}">
                <a16:creationId xmlns:a16="http://schemas.microsoft.com/office/drawing/2014/main" id="{82544261-8049-494B-A93D-BDFF1BB84722}"/>
              </a:ext>
            </a:extLst>
          </p:cNvPr>
          <p:cNvSpPr>
            <a:spLocks noGrp="1"/>
          </p:cNvSpPr>
          <p:nvPr>
            <p:ph type="title" hasCustomPrompt="1"/>
          </p:nvPr>
        </p:nvSpPr>
        <p:spPr>
          <a:xfrm>
            <a:off x="635000" y="3135207"/>
            <a:ext cx="4886854" cy="587584"/>
          </a:xfrm>
          <a:prstGeom prst="rect">
            <a:avLst/>
          </a:prstGeom>
        </p:spPr>
        <p:txBody>
          <a:bodyPr vert="horz" lIns="91440" tIns="45720" rIns="91440" bIns="45720" rtlCol="0" anchor="ctr">
            <a:normAutofit/>
          </a:bodyPr>
          <a:lstStyle>
            <a:lvl1pPr algn="ctr">
              <a:defRPr cap="all" baseline="0"/>
            </a:lvl1pPr>
          </a:lstStyle>
          <a:p>
            <a:r>
              <a:rPr lang="en-US" noProof="0"/>
              <a:t>Title goes here</a:t>
            </a:r>
          </a:p>
        </p:txBody>
      </p:sp>
      <p:sp>
        <p:nvSpPr>
          <p:cNvPr id="12" name="Content Placeholder 3">
            <a:extLst>
              <a:ext uri="{FF2B5EF4-FFF2-40B4-BE49-F238E27FC236}">
                <a16:creationId xmlns:a16="http://schemas.microsoft.com/office/drawing/2014/main" id="{9214786D-83EE-814C-A5E4-D0EC7D29D0C4}"/>
              </a:ext>
            </a:extLst>
          </p:cNvPr>
          <p:cNvSpPr>
            <a:spLocks noGrp="1"/>
          </p:cNvSpPr>
          <p:nvPr>
            <p:ph sz="half" idx="2"/>
          </p:nvPr>
        </p:nvSpPr>
        <p:spPr>
          <a:xfrm>
            <a:off x="5575829" y="633875"/>
            <a:ext cx="5981171" cy="5590250"/>
          </a:xfrm>
        </p:spPr>
        <p:txBody>
          <a:bodyPr anchor="ctr">
            <a:normAutofit/>
          </a:bodyPr>
          <a:lstStyle>
            <a:lvl1pPr marL="342900" indent="-342900">
              <a:lnSpc>
                <a:spcPts val="2000"/>
              </a:lnSpc>
              <a:buClr>
                <a:schemeClr val="tx1"/>
              </a:buClr>
              <a:buFont typeface="+mj-lt"/>
              <a:buAutoNum type="arabicPeriod"/>
              <a:defRPr sz="1600">
                <a:solidFill>
                  <a:schemeClr val="tx1"/>
                </a:solidFill>
              </a:defRPr>
            </a:lvl1pPr>
            <a:lvl2pPr marL="544068" indent="-342900">
              <a:lnSpc>
                <a:spcPts val="2000"/>
              </a:lnSpc>
              <a:buClr>
                <a:schemeClr val="tx1"/>
              </a:buClr>
              <a:buFont typeface="+mj-lt"/>
              <a:buAutoNum type="arabicPeriod"/>
              <a:defRPr sz="1600">
                <a:solidFill>
                  <a:schemeClr val="tx1"/>
                </a:solidFill>
              </a:defRPr>
            </a:lvl2pPr>
            <a:lvl3pPr marL="612648" indent="-228600">
              <a:lnSpc>
                <a:spcPts val="2000"/>
              </a:lnSpc>
              <a:buClr>
                <a:schemeClr val="tx1"/>
              </a:buClr>
              <a:buFont typeface="+mj-lt"/>
              <a:buAutoNum type="arabicPeriod"/>
              <a:defRPr sz="1600">
                <a:solidFill>
                  <a:schemeClr val="tx1"/>
                </a:solidFill>
              </a:defRPr>
            </a:lvl3pPr>
            <a:lvl4pPr marL="795528" indent="-228600">
              <a:lnSpc>
                <a:spcPts val="2000"/>
              </a:lnSpc>
              <a:buClr>
                <a:schemeClr val="tx1"/>
              </a:buClr>
              <a:buFont typeface="+mj-lt"/>
              <a:buAutoNum type="arabicPeriod"/>
              <a:defRPr sz="1600">
                <a:solidFill>
                  <a:schemeClr val="tx1"/>
                </a:solidFill>
              </a:defRPr>
            </a:lvl4pPr>
            <a:lvl5pPr marL="978408" indent="-228600">
              <a:lnSpc>
                <a:spcPts val="2000"/>
              </a:lnSpc>
              <a:buClr>
                <a:schemeClr val="tx1"/>
              </a:buClr>
              <a:buFont typeface="+mj-lt"/>
              <a:buAutoNum type="arabicPeriod"/>
              <a:defRPr sz="1600">
                <a:solidFill>
                  <a:schemeClr val="tx1"/>
                </a:solidFill>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Tree>
    <p:extLst>
      <p:ext uri="{BB962C8B-B14F-4D97-AF65-F5344CB8AC3E}">
        <p14:creationId xmlns:p14="http://schemas.microsoft.com/office/powerpoint/2010/main" val="30791853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wo Content">
    <p:bg>
      <p:bgPr>
        <a:solidFill>
          <a:schemeClr val="bg1"/>
        </a:solidFill>
        <a:effectLst/>
      </p:bgPr>
    </p:bg>
    <p:spTree>
      <p:nvGrpSpPr>
        <p:cNvPr id="1" name=""/>
        <p:cNvGrpSpPr/>
        <p:nvPr/>
      </p:nvGrpSpPr>
      <p:grpSpPr>
        <a:xfrm>
          <a:off x="0" y="0"/>
          <a:ext cx="0" cy="0"/>
          <a:chOff x="0" y="0"/>
          <a:chExt cx="0" cy="0"/>
        </a:xfrm>
      </p:grpSpPr>
      <p:sp>
        <p:nvSpPr>
          <p:cNvPr id="5" name="Rectangle">
            <a:extLst>
              <a:ext uri="{FF2B5EF4-FFF2-40B4-BE49-F238E27FC236}">
                <a16:creationId xmlns:a16="http://schemas.microsoft.com/office/drawing/2014/main" id="{2E148DD3-DD87-154B-80B4-2421965D3C83}"/>
              </a:ext>
            </a:extLst>
          </p:cNvPr>
          <p:cNvSpPr/>
          <p:nvPr userDrawn="1"/>
        </p:nvSpPr>
        <p:spPr>
          <a:xfrm>
            <a:off x="1" y="1714500"/>
            <a:ext cx="12192000" cy="3429000"/>
          </a:xfrm>
          <a:prstGeom prst="rect">
            <a:avLst/>
          </a:prstGeom>
          <a:solidFill>
            <a:schemeClr val="accent4"/>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lang="en-US" sz="1600" noProof="0" dirty="0"/>
          </a:p>
        </p:txBody>
      </p:sp>
      <p:sp>
        <p:nvSpPr>
          <p:cNvPr id="6" name="Rectangle">
            <a:extLst>
              <a:ext uri="{FF2B5EF4-FFF2-40B4-BE49-F238E27FC236}">
                <a16:creationId xmlns:a16="http://schemas.microsoft.com/office/drawing/2014/main" id="{742E4732-0E8F-7B46-BD08-0F2EE0DA8786}"/>
              </a:ext>
            </a:extLst>
          </p:cNvPr>
          <p:cNvSpPr/>
          <p:nvPr userDrawn="1"/>
        </p:nvSpPr>
        <p:spPr>
          <a:xfrm>
            <a:off x="635000" y="633875"/>
            <a:ext cx="10922000" cy="5590250"/>
          </a:xfrm>
          <a:prstGeom prst="rect">
            <a:avLst/>
          </a:prstGeom>
          <a:solidFill>
            <a:srgbClr val="F6F9FF"/>
          </a:solidFill>
          <a:ln w="12700">
            <a:noFill/>
            <a:miter lim="400000"/>
          </a:ln>
          <a:effectLst>
            <a:outerShdw blurRad="254000" dist="25400" dir="2700000" rotWithShape="0">
              <a:srgbClr val="1F2125">
                <a:alpha val="15000"/>
              </a:srgbClr>
            </a:outerShdw>
          </a:effectLst>
        </p:spPr>
        <p:txBody>
          <a:bodyPr lIns="0" tIns="0" rIns="0" bIns="0" anchor="ctr"/>
          <a:lstStyle/>
          <a:p>
            <a:pPr>
              <a:defRPr sz="3200" b="0">
                <a:solidFill>
                  <a:srgbClr val="E8ECF2"/>
                </a:solidFill>
                <a:latin typeface="+mn-lt"/>
                <a:ea typeface="+mn-ea"/>
                <a:cs typeface="+mn-cs"/>
                <a:sym typeface="Helvetica Neue Medium"/>
              </a:defRPr>
            </a:pPr>
            <a:endParaRPr lang="en-US" sz="1600" noProof="0" dirty="0"/>
          </a:p>
        </p:txBody>
      </p:sp>
      <p:sp>
        <p:nvSpPr>
          <p:cNvPr id="7" name="Title Placeholder 1">
            <a:extLst>
              <a:ext uri="{FF2B5EF4-FFF2-40B4-BE49-F238E27FC236}">
                <a16:creationId xmlns:a16="http://schemas.microsoft.com/office/drawing/2014/main" id="{6E73F81A-7260-5C4F-A7FF-CA2CC731BC33}"/>
              </a:ext>
            </a:extLst>
          </p:cNvPr>
          <p:cNvSpPr>
            <a:spLocks noGrp="1"/>
          </p:cNvSpPr>
          <p:nvPr>
            <p:ph type="title" hasCustomPrompt="1"/>
          </p:nvPr>
        </p:nvSpPr>
        <p:spPr>
          <a:xfrm>
            <a:off x="5443870" y="1283833"/>
            <a:ext cx="5711810" cy="587584"/>
          </a:xfrm>
          <a:prstGeom prst="rect">
            <a:avLst/>
          </a:prstGeom>
        </p:spPr>
        <p:txBody>
          <a:bodyPr vert="horz" lIns="91440" tIns="45720" rIns="91440" bIns="45720" rtlCol="0" anchor="ctr">
            <a:normAutofit/>
          </a:bodyPr>
          <a:lstStyle/>
          <a:p>
            <a:r>
              <a:rPr lang="en-US" noProof="0" dirty="0"/>
              <a:t>CLICK TO EDIT MASTER TITLE STYLE</a:t>
            </a:r>
          </a:p>
        </p:txBody>
      </p:sp>
      <p:sp>
        <p:nvSpPr>
          <p:cNvPr id="9" name="Content Placeholder 3">
            <a:extLst>
              <a:ext uri="{FF2B5EF4-FFF2-40B4-BE49-F238E27FC236}">
                <a16:creationId xmlns:a16="http://schemas.microsoft.com/office/drawing/2014/main" id="{4CD13CD4-3E4F-2E41-ACF4-2446257D236F}"/>
              </a:ext>
            </a:extLst>
          </p:cNvPr>
          <p:cNvSpPr>
            <a:spLocks noGrp="1"/>
          </p:cNvSpPr>
          <p:nvPr>
            <p:ph sz="half" idx="2"/>
          </p:nvPr>
        </p:nvSpPr>
        <p:spPr>
          <a:xfrm>
            <a:off x="5443870" y="2286000"/>
            <a:ext cx="5711810" cy="3630168"/>
          </a:xfrm>
        </p:spPr>
        <p:txBody>
          <a:bodyPr>
            <a:normAutofit/>
          </a:bodyPr>
          <a:lstStyle>
            <a:lvl1pPr>
              <a:buClr>
                <a:schemeClr val="tx1"/>
              </a:buClr>
              <a:defRPr sz="1600">
                <a:solidFill>
                  <a:schemeClr val="tx1"/>
                </a:solidFill>
              </a:defRPr>
            </a:lvl1pPr>
            <a:lvl2pPr marL="384048" indent="-182880">
              <a:buClr>
                <a:schemeClr val="tx1"/>
              </a:buClr>
              <a:buFont typeface="Arial" panose="020B0604020202020204" pitchFamily="34" charset="0"/>
              <a:buChar char="•"/>
              <a:defRPr sz="1400">
                <a:solidFill>
                  <a:schemeClr val="tx1"/>
                </a:solidFill>
              </a:defRPr>
            </a:lvl2pPr>
            <a:lvl3pPr marL="566928" indent="-182880">
              <a:buClr>
                <a:schemeClr val="tx1"/>
              </a:buClr>
              <a:buFont typeface="Arial" panose="020B0604020202020204" pitchFamily="34" charset="0"/>
              <a:buChar char="•"/>
              <a:defRPr sz="1100">
                <a:solidFill>
                  <a:schemeClr val="tx1"/>
                </a:solidFill>
              </a:defRPr>
            </a:lvl3pPr>
            <a:lvl4pPr marL="749808" indent="-182880">
              <a:buClr>
                <a:schemeClr val="tx1"/>
              </a:buClr>
              <a:buFont typeface="Arial" panose="020B0604020202020204" pitchFamily="34" charset="0"/>
              <a:buChar char="•"/>
              <a:defRPr sz="1100">
                <a:solidFill>
                  <a:schemeClr val="tx1"/>
                </a:solidFill>
              </a:defRPr>
            </a:lvl4pPr>
            <a:lvl5pPr marL="932688" indent="-182880">
              <a:buClr>
                <a:schemeClr val="tx1"/>
              </a:buClr>
              <a:buFont typeface="Arial" panose="020B0604020202020204" pitchFamily="34" charset="0"/>
              <a:buChar char="•"/>
              <a:defRPr sz="1100">
                <a:solidFill>
                  <a:schemeClr val="tx1"/>
                </a:solidFill>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4" name="Content Placeholder 3">
            <a:extLst>
              <a:ext uri="{FF2B5EF4-FFF2-40B4-BE49-F238E27FC236}">
                <a16:creationId xmlns:a16="http://schemas.microsoft.com/office/drawing/2014/main" id="{D8E69886-8907-DB47-87C2-0621AF156D9F}"/>
              </a:ext>
            </a:extLst>
          </p:cNvPr>
          <p:cNvSpPr>
            <a:spLocks noGrp="1"/>
          </p:cNvSpPr>
          <p:nvPr>
            <p:ph sz="half" idx="14"/>
          </p:nvPr>
        </p:nvSpPr>
        <p:spPr>
          <a:xfrm>
            <a:off x="605170" y="630936"/>
            <a:ext cx="4589130" cy="5586984"/>
          </a:xfrm>
          <a:solidFill>
            <a:srgbClr val="EDEFF7"/>
          </a:solidFill>
        </p:spPr>
        <p:txBody>
          <a:bodyPr>
            <a:normAutofit/>
          </a:bodyPr>
          <a:lstStyle>
            <a:lvl1pPr>
              <a:buClr>
                <a:schemeClr val="tx1"/>
              </a:buClr>
              <a:defRPr sz="1600">
                <a:solidFill>
                  <a:schemeClr val="tx1"/>
                </a:solidFill>
              </a:defRPr>
            </a:lvl1pPr>
            <a:lvl2pPr marL="384048" indent="-182880">
              <a:buClr>
                <a:schemeClr val="tx1"/>
              </a:buClr>
              <a:buFont typeface="Arial" panose="020B0604020202020204" pitchFamily="34" charset="0"/>
              <a:buChar char="•"/>
              <a:defRPr sz="1400">
                <a:solidFill>
                  <a:schemeClr val="tx1"/>
                </a:solidFill>
              </a:defRPr>
            </a:lvl2pPr>
            <a:lvl3pPr marL="566928" indent="-182880">
              <a:buClr>
                <a:schemeClr val="tx1"/>
              </a:buClr>
              <a:buFont typeface="Arial" panose="020B0604020202020204" pitchFamily="34" charset="0"/>
              <a:buChar char="•"/>
              <a:defRPr sz="1100">
                <a:solidFill>
                  <a:schemeClr val="tx1"/>
                </a:solidFill>
              </a:defRPr>
            </a:lvl3pPr>
            <a:lvl4pPr marL="749808" indent="-182880">
              <a:buClr>
                <a:schemeClr val="tx1"/>
              </a:buClr>
              <a:buFont typeface="Arial" panose="020B0604020202020204" pitchFamily="34" charset="0"/>
              <a:buChar char="•"/>
              <a:defRPr sz="1100">
                <a:solidFill>
                  <a:schemeClr val="tx1"/>
                </a:solidFill>
              </a:defRPr>
            </a:lvl4pPr>
            <a:lvl5pPr marL="932688" indent="-182880">
              <a:buClr>
                <a:schemeClr val="tx1"/>
              </a:buClr>
              <a:buFont typeface="Arial" panose="020B0604020202020204" pitchFamily="34" charset="0"/>
              <a:buChar char="•"/>
              <a:defRPr sz="1100">
                <a:solidFill>
                  <a:schemeClr val="tx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626310217"/>
      </p:ext>
    </p:extLst>
  </p:cSld>
  <p:clrMapOvr>
    <a:masterClrMapping/>
  </p:clrMapOvr>
  <p:extLst>
    <p:ext uri="{DCECCB84-F9BA-43D5-87BE-67443E8EF086}">
      <p15:sldGuideLst xmlns:p15="http://schemas.microsoft.com/office/powerpoint/2012/main">
        <p15:guide id="1" orient="horz" pos="108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solidFill>
          <a:schemeClr val="bg1"/>
        </a:solidFill>
        <a:effectLst/>
      </p:bgPr>
    </p:bg>
    <p:spTree>
      <p:nvGrpSpPr>
        <p:cNvPr id="1" name=""/>
        <p:cNvGrpSpPr/>
        <p:nvPr/>
      </p:nvGrpSpPr>
      <p:grpSpPr>
        <a:xfrm>
          <a:off x="0" y="0"/>
          <a:ext cx="0" cy="0"/>
          <a:chOff x="0" y="0"/>
          <a:chExt cx="0" cy="0"/>
        </a:xfrm>
      </p:grpSpPr>
      <p:sp>
        <p:nvSpPr>
          <p:cNvPr id="9" name="Rectangle">
            <a:extLst>
              <a:ext uri="{FF2B5EF4-FFF2-40B4-BE49-F238E27FC236}">
                <a16:creationId xmlns:a16="http://schemas.microsoft.com/office/drawing/2014/main" id="{9C88DF2D-0421-A94C-82C1-867E1E5E4907}"/>
              </a:ext>
            </a:extLst>
          </p:cNvPr>
          <p:cNvSpPr/>
          <p:nvPr userDrawn="1"/>
        </p:nvSpPr>
        <p:spPr>
          <a:xfrm>
            <a:off x="10993582" y="0"/>
            <a:ext cx="1198418" cy="6858000"/>
          </a:xfrm>
          <a:prstGeom prst="rect">
            <a:avLst/>
          </a:prstGeom>
          <a:solidFill>
            <a:schemeClr val="accent4"/>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lang="en-US" sz="1600" noProof="0" dirty="0"/>
          </a:p>
        </p:txBody>
      </p:sp>
      <p:sp>
        <p:nvSpPr>
          <p:cNvPr id="10" name="Rectangle">
            <a:extLst>
              <a:ext uri="{FF2B5EF4-FFF2-40B4-BE49-F238E27FC236}">
                <a16:creationId xmlns:a16="http://schemas.microsoft.com/office/drawing/2014/main" id="{334D05A3-7A20-9447-8D39-F2980D85413A}"/>
              </a:ext>
            </a:extLst>
          </p:cNvPr>
          <p:cNvSpPr/>
          <p:nvPr userDrawn="1"/>
        </p:nvSpPr>
        <p:spPr>
          <a:xfrm>
            <a:off x="635000" y="633875"/>
            <a:ext cx="10922000" cy="5590250"/>
          </a:xfrm>
          <a:prstGeom prst="rect">
            <a:avLst/>
          </a:prstGeom>
          <a:solidFill>
            <a:srgbClr val="F6F9FF"/>
          </a:solidFill>
          <a:ln w="12700">
            <a:noFill/>
            <a:miter lim="400000"/>
          </a:ln>
          <a:effectLst>
            <a:outerShdw blurRad="254000" dist="25400" dir="2700000" rotWithShape="0">
              <a:srgbClr val="1F2125">
                <a:alpha val="15000"/>
              </a:srgbClr>
            </a:outerShdw>
          </a:effectLst>
        </p:spPr>
        <p:txBody>
          <a:bodyPr lIns="0" tIns="0" rIns="0" bIns="0" anchor="ctr"/>
          <a:lstStyle/>
          <a:p>
            <a:pPr>
              <a:defRPr sz="3200" b="0">
                <a:solidFill>
                  <a:srgbClr val="E8ECF2"/>
                </a:solidFill>
                <a:latin typeface="+mn-lt"/>
                <a:ea typeface="+mn-ea"/>
                <a:cs typeface="+mn-cs"/>
                <a:sym typeface="Helvetica Neue Medium"/>
              </a:defRPr>
            </a:pPr>
            <a:endParaRPr lang="en-US" sz="1600" noProof="0" dirty="0"/>
          </a:p>
        </p:txBody>
      </p:sp>
      <p:sp>
        <p:nvSpPr>
          <p:cNvPr id="8" name="Rectangle 7">
            <a:extLst>
              <a:ext uri="{FF2B5EF4-FFF2-40B4-BE49-F238E27FC236}">
                <a16:creationId xmlns:a16="http://schemas.microsoft.com/office/drawing/2014/main" id="{DA134939-39C0-4522-A125-A13DFDA66490}"/>
              </a:ext>
            </a:extLst>
          </p:cNvPr>
          <p:cNvSpPr/>
          <p:nvPr/>
        </p:nvSpPr>
        <p:spPr>
          <a:xfrm>
            <a:off x="634999" y="3927894"/>
            <a:ext cx="10922000" cy="2326856"/>
          </a:xfrm>
          <a:prstGeom prst="rect">
            <a:avLst/>
          </a:prstGeom>
          <a:solidFill>
            <a:srgbClr val="F6F9FF"/>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635001" y="630936"/>
            <a:ext cx="10921998" cy="3294019"/>
          </a:xfrm>
          <a:solidFill>
            <a:schemeClr val="bg1"/>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dirty="0"/>
              <a:t>Click icon to add picture</a:t>
            </a:r>
          </a:p>
        </p:txBody>
      </p:sp>
      <p:sp>
        <p:nvSpPr>
          <p:cNvPr id="2" name="Title 1"/>
          <p:cNvSpPr>
            <a:spLocks noGrp="1"/>
          </p:cNvSpPr>
          <p:nvPr>
            <p:ph type="title"/>
          </p:nvPr>
        </p:nvSpPr>
        <p:spPr>
          <a:xfrm>
            <a:off x="1097279" y="4298078"/>
            <a:ext cx="10113645" cy="743682"/>
          </a:xfrm>
          <a:prstGeom prst="rect">
            <a:avLst/>
          </a:prstGeom>
        </p:spPr>
        <p:txBody>
          <a:bodyPr tIns="0" bIns="0" anchor="b">
            <a:noAutofit/>
          </a:bodyPr>
          <a:lstStyle>
            <a:lvl1pPr>
              <a:defRPr sz="3600" b="0">
                <a:solidFill>
                  <a:schemeClr val="tx1"/>
                </a:solidFill>
              </a:defRPr>
            </a:lvl1pPr>
          </a:lstStyle>
          <a:p>
            <a:r>
              <a:rPr lang="en-US" noProof="0"/>
              <a:t>Click to edit Master title style</a:t>
            </a:r>
          </a:p>
        </p:txBody>
      </p:sp>
      <p:sp>
        <p:nvSpPr>
          <p:cNvPr id="4" name="Text Placeholder 3"/>
          <p:cNvSpPr>
            <a:spLocks noGrp="1"/>
          </p:cNvSpPr>
          <p:nvPr>
            <p:ph type="body" sz="half" idx="2"/>
          </p:nvPr>
        </p:nvSpPr>
        <p:spPr>
          <a:xfrm>
            <a:off x="1097279" y="5213716"/>
            <a:ext cx="10113264" cy="609600"/>
          </a:xfrm>
        </p:spPr>
        <p:txBody>
          <a:bodyPr lIns="91440" tIns="0" rIns="91440" bIns="0">
            <a:normAutofit/>
          </a:bodyPr>
          <a:lstStyle>
            <a:lvl1pPr marL="0" indent="0">
              <a:spcBef>
                <a:spcPts val="0"/>
              </a:spcBef>
              <a:spcAft>
                <a:spcPts val="600"/>
              </a:spcAft>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noProof="0"/>
              <a:t>Click to edit Master text styles</a:t>
            </a:r>
          </a:p>
        </p:txBody>
      </p:sp>
    </p:spTree>
    <p:extLst>
      <p:ext uri="{BB962C8B-B14F-4D97-AF65-F5344CB8AC3E}">
        <p14:creationId xmlns:p14="http://schemas.microsoft.com/office/powerpoint/2010/main" val="40463876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a:extLst>
              <a:ext uri="{FF2B5EF4-FFF2-40B4-BE49-F238E27FC236}">
                <a16:creationId xmlns:a16="http://schemas.microsoft.com/office/drawing/2014/main" id="{1552108B-1F90-0044-A7D4-0956E919F29A}"/>
              </a:ext>
            </a:extLst>
          </p:cNvPr>
          <p:cNvSpPr/>
          <p:nvPr userDrawn="1"/>
        </p:nvSpPr>
        <p:spPr>
          <a:xfrm>
            <a:off x="635000" y="633875"/>
            <a:ext cx="10922000" cy="5590250"/>
          </a:xfrm>
          <a:prstGeom prst="rect">
            <a:avLst/>
          </a:prstGeom>
          <a:solidFill>
            <a:srgbClr val="F6F9FF"/>
          </a:solidFill>
          <a:ln w="12700">
            <a:noFill/>
            <a:miter lim="400000"/>
          </a:ln>
          <a:effectLst>
            <a:outerShdw blurRad="254000" dist="25400" dir="2700000" rotWithShape="0">
              <a:srgbClr val="1F2125">
                <a:alpha val="15000"/>
              </a:srgbClr>
            </a:outerShdw>
          </a:effectLst>
        </p:spPr>
        <p:txBody>
          <a:bodyPr lIns="0" tIns="0" rIns="0" bIns="0" anchor="ctr"/>
          <a:lstStyle/>
          <a:p>
            <a:pPr>
              <a:defRPr sz="3200" b="0">
                <a:solidFill>
                  <a:srgbClr val="E8ECF2"/>
                </a:solidFill>
                <a:latin typeface="+mn-lt"/>
                <a:ea typeface="+mn-ea"/>
                <a:cs typeface="+mn-cs"/>
                <a:sym typeface="Helvetica Neue Medium"/>
              </a:defRPr>
            </a:pPr>
            <a:endParaRPr lang="en-US" sz="1600" noProof="0" dirty="0"/>
          </a:p>
        </p:txBody>
      </p:sp>
      <p:sp>
        <p:nvSpPr>
          <p:cNvPr id="2" name="Title Placeholder 1"/>
          <p:cNvSpPr>
            <a:spLocks noGrp="1"/>
          </p:cNvSpPr>
          <p:nvPr>
            <p:ph type="title"/>
          </p:nvPr>
        </p:nvSpPr>
        <p:spPr>
          <a:xfrm>
            <a:off x="1097280" y="942871"/>
            <a:ext cx="10058400" cy="587584"/>
          </a:xfrm>
          <a:prstGeom prst="rect">
            <a:avLst/>
          </a:prstGeom>
        </p:spPr>
        <p:txBody>
          <a:bodyPr vert="horz" lIns="91440" tIns="45720" rIns="91440" bIns="45720" rtlCol="0" anchor="ctr">
            <a:normAutofit/>
          </a:bodyPr>
          <a:lstStyle/>
          <a:p>
            <a:r>
              <a:rPr lang="en-US" noProof="0" dirty="0"/>
              <a:t>Click to edit Master title style</a:t>
            </a:r>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900">
                <a:solidFill>
                  <a:srgbClr val="FFFFFF"/>
                </a:solidFill>
              </a:defRPr>
            </a:lvl1pPr>
          </a:lstStyle>
          <a:p>
            <a:fld id="{62D6E202-B606-4609-B914-27C9371A1F6D}" type="datetime1">
              <a:rPr lang="en-US" noProof="0" smtClean="0"/>
              <a:t>4/16/2024</a:t>
            </a:fld>
            <a:endParaRPr lang="en-US" noProof="0"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900" cap="all" baseline="0">
                <a:solidFill>
                  <a:srgbClr val="FFFFFF"/>
                </a:solidFill>
              </a:defRPr>
            </a:lvl1pPr>
          </a:lstStyle>
          <a:p>
            <a:endParaRPr lang="en-US" noProof="0"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1050">
                <a:solidFill>
                  <a:srgbClr val="FFFFFF"/>
                </a:solidFill>
              </a:defRPr>
            </a:lvl1pPr>
          </a:lstStyle>
          <a:p>
            <a:fld id="{3A98EE3D-8CD1-4C3F-BD1C-C98C9596463C}" type="slidenum">
              <a:rPr lang="en-US" noProof="0" smtClean="0"/>
              <a:t>‹#›</a:t>
            </a:fld>
            <a:endParaRPr lang="en-US" noProof="0" dirty="0"/>
          </a:p>
        </p:txBody>
      </p:sp>
    </p:spTree>
    <p:extLst>
      <p:ext uri="{BB962C8B-B14F-4D97-AF65-F5344CB8AC3E}">
        <p14:creationId xmlns:p14="http://schemas.microsoft.com/office/powerpoint/2010/main" val="1394360962"/>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93" r:id="rId3"/>
    <p:sldLayoutId id="2147483688" r:id="rId4"/>
    <p:sldLayoutId id="2147483692" r:id="rId5"/>
    <p:sldLayoutId id="2147483691" r:id="rId6"/>
    <p:sldLayoutId id="2147483690" r:id="rId7"/>
    <p:sldLayoutId id="2147483689" r:id="rId8"/>
    <p:sldLayoutId id="2147483683" r:id="rId9"/>
    <p:sldLayoutId id="2147483694" r:id="rId10"/>
    <p:sldLayoutId id="2147483695" r:id="rId11"/>
  </p:sldLayoutIdLst>
  <p:hf sldNum="0" hdr="0" ftr="0" dt="0"/>
  <p:txStyles>
    <p:titleStyle>
      <a:lvl1pPr algn="l" defTabSz="914400" rtl="0" eaLnBrk="1" latinLnBrk="0" hangingPunct="1">
        <a:lnSpc>
          <a:spcPct val="90000"/>
        </a:lnSpc>
        <a:spcBef>
          <a:spcPct val="0"/>
        </a:spcBef>
        <a:buNone/>
        <a:defRPr sz="2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0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svg"/><Relationship Id="rId18" Type="http://schemas.openxmlformats.org/officeDocument/2006/relationships/image" Target="../media/image28.png"/><Relationship Id="rId3" Type="http://schemas.openxmlformats.org/officeDocument/2006/relationships/image" Target="../media/image13.svg"/><Relationship Id="rId7" Type="http://schemas.openxmlformats.org/officeDocument/2006/relationships/image" Target="../media/image17.svg"/><Relationship Id="rId12" Type="http://schemas.openxmlformats.org/officeDocument/2006/relationships/image" Target="../media/image22.png"/><Relationship Id="rId17" Type="http://schemas.openxmlformats.org/officeDocument/2006/relationships/image" Target="../media/image27.svg"/><Relationship Id="rId2" Type="http://schemas.openxmlformats.org/officeDocument/2006/relationships/image" Target="../media/image12.png"/><Relationship Id="rId16" Type="http://schemas.openxmlformats.org/officeDocument/2006/relationships/image" Target="../media/image26.png"/><Relationship Id="rId1" Type="http://schemas.openxmlformats.org/officeDocument/2006/relationships/slideLayout" Target="../slideLayouts/slideLayout11.xml"/><Relationship Id="rId6" Type="http://schemas.openxmlformats.org/officeDocument/2006/relationships/image" Target="../media/image16.png"/><Relationship Id="rId11" Type="http://schemas.openxmlformats.org/officeDocument/2006/relationships/image" Target="../media/image21.svg"/><Relationship Id="rId5" Type="http://schemas.openxmlformats.org/officeDocument/2006/relationships/image" Target="../media/image15.svg"/><Relationship Id="rId15" Type="http://schemas.openxmlformats.org/officeDocument/2006/relationships/image" Target="../media/image25.svg"/><Relationship Id="rId10" Type="http://schemas.openxmlformats.org/officeDocument/2006/relationships/image" Target="../media/image20.png"/><Relationship Id="rId19" Type="http://schemas.openxmlformats.org/officeDocument/2006/relationships/image" Target="../media/image29.svg"/><Relationship Id="rId4" Type="http://schemas.openxmlformats.org/officeDocument/2006/relationships/image" Target="../media/image14.png"/><Relationship Id="rId9" Type="http://schemas.openxmlformats.org/officeDocument/2006/relationships/image" Target="../media/image19.svg"/><Relationship Id="rId14" Type="http://schemas.openxmlformats.org/officeDocument/2006/relationships/image" Target="../media/image24.png"/></Relationships>
</file>

<file path=ppt/slides/_rels/slide13.xml.rels><?xml version="1.0" encoding="UTF-8" standalone="yes"?>
<Relationships xmlns="http://schemas.openxmlformats.org/package/2006/relationships"><Relationship Id="rId3" Type="http://schemas.openxmlformats.org/officeDocument/2006/relationships/image" Target="../media/image31.gif"/><Relationship Id="rId2" Type="http://schemas.openxmlformats.org/officeDocument/2006/relationships/image" Target="../media/image30.gif"/><Relationship Id="rId1" Type="http://schemas.openxmlformats.org/officeDocument/2006/relationships/slideLayout" Target="../slideLayouts/slideLayout2.xml"/><Relationship Id="rId5" Type="http://schemas.openxmlformats.org/officeDocument/2006/relationships/image" Target="../media/image33.gif"/><Relationship Id="rId4" Type="http://schemas.openxmlformats.org/officeDocument/2006/relationships/image" Target="../media/image32.gif"/></Relationships>
</file>

<file path=ppt/slides/_rels/slide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diagramLayout" Target="../diagrams/layout2.xml"/><Relationship Id="rId13" Type="http://schemas.openxmlformats.org/officeDocument/2006/relationships/diagramLayout" Target="../diagrams/layout3.xml"/><Relationship Id="rId3" Type="http://schemas.openxmlformats.org/officeDocument/2006/relationships/diagramLayout" Target="../diagrams/layout1.xml"/><Relationship Id="rId7" Type="http://schemas.openxmlformats.org/officeDocument/2006/relationships/diagramData" Target="../diagrams/data2.xml"/><Relationship Id="rId12" Type="http://schemas.openxmlformats.org/officeDocument/2006/relationships/diagramData" Target="../diagrams/data3.xml"/><Relationship Id="rId2" Type="http://schemas.openxmlformats.org/officeDocument/2006/relationships/diagramData" Target="../diagrams/data1.xml"/><Relationship Id="rId16" Type="http://schemas.microsoft.com/office/2007/relationships/diagramDrawing" Target="../diagrams/drawing3.xml"/><Relationship Id="rId1" Type="http://schemas.openxmlformats.org/officeDocument/2006/relationships/slideLayout" Target="../slideLayouts/slideLayout7.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5" Type="http://schemas.openxmlformats.org/officeDocument/2006/relationships/diagramColors" Target="../diagrams/colors3.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 Id="rId14" Type="http://schemas.openxmlformats.org/officeDocument/2006/relationships/diagramQuickStyle" Target="../diagrams/quickStyle3.xml"/></Relationships>
</file>

<file path=ppt/slides/_rels/slide17.xml.rels><?xml version="1.0" encoding="UTF-8" standalone="yes"?>
<Relationships xmlns="http://schemas.openxmlformats.org/package/2006/relationships"><Relationship Id="rId13" Type="http://schemas.openxmlformats.org/officeDocument/2006/relationships/diagramLayout" Target="../diagrams/layout6.xml"/><Relationship Id="rId18" Type="http://schemas.openxmlformats.org/officeDocument/2006/relationships/diagramLayout" Target="../diagrams/layout7.xml"/><Relationship Id="rId26" Type="http://schemas.microsoft.com/office/2007/relationships/diagramDrawing" Target="../diagrams/drawing8.xml"/><Relationship Id="rId3" Type="http://schemas.openxmlformats.org/officeDocument/2006/relationships/diagramLayout" Target="../diagrams/layout4.xml"/><Relationship Id="rId21" Type="http://schemas.microsoft.com/office/2007/relationships/diagramDrawing" Target="../diagrams/drawing7.xml"/><Relationship Id="rId34" Type="http://schemas.openxmlformats.org/officeDocument/2006/relationships/diagramQuickStyle" Target="../diagrams/quickStyle10.xml"/><Relationship Id="rId7" Type="http://schemas.openxmlformats.org/officeDocument/2006/relationships/diagramData" Target="../diagrams/data5.xml"/><Relationship Id="rId12" Type="http://schemas.openxmlformats.org/officeDocument/2006/relationships/diagramData" Target="../diagrams/data6.xml"/><Relationship Id="rId17" Type="http://schemas.openxmlformats.org/officeDocument/2006/relationships/diagramData" Target="../diagrams/data7.xml"/><Relationship Id="rId25" Type="http://schemas.openxmlformats.org/officeDocument/2006/relationships/diagramColors" Target="../diagrams/colors8.xml"/><Relationship Id="rId33" Type="http://schemas.openxmlformats.org/officeDocument/2006/relationships/diagramLayout" Target="../diagrams/layout10.xml"/><Relationship Id="rId2" Type="http://schemas.openxmlformats.org/officeDocument/2006/relationships/diagramData" Target="../diagrams/data4.xml"/><Relationship Id="rId16" Type="http://schemas.microsoft.com/office/2007/relationships/diagramDrawing" Target="../diagrams/drawing6.xml"/><Relationship Id="rId20" Type="http://schemas.openxmlformats.org/officeDocument/2006/relationships/diagramColors" Target="../diagrams/colors7.xml"/><Relationship Id="rId29" Type="http://schemas.openxmlformats.org/officeDocument/2006/relationships/diagramQuickStyle" Target="../diagrams/quickStyle9.xml"/><Relationship Id="rId1" Type="http://schemas.openxmlformats.org/officeDocument/2006/relationships/slideLayout" Target="../slideLayouts/slideLayout7.xml"/><Relationship Id="rId6" Type="http://schemas.microsoft.com/office/2007/relationships/diagramDrawing" Target="../diagrams/drawing4.xml"/><Relationship Id="rId11" Type="http://schemas.microsoft.com/office/2007/relationships/diagramDrawing" Target="../diagrams/drawing5.xml"/><Relationship Id="rId24" Type="http://schemas.openxmlformats.org/officeDocument/2006/relationships/diagramQuickStyle" Target="../diagrams/quickStyle8.xml"/><Relationship Id="rId32" Type="http://schemas.openxmlformats.org/officeDocument/2006/relationships/diagramData" Target="../diagrams/data10.xml"/><Relationship Id="rId5" Type="http://schemas.openxmlformats.org/officeDocument/2006/relationships/diagramColors" Target="../diagrams/colors4.xml"/><Relationship Id="rId15" Type="http://schemas.openxmlformats.org/officeDocument/2006/relationships/diagramColors" Target="../diagrams/colors6.xml"/><Relationship Id="rId23" Type="http://schemas.openxmlformats.org/officeDocument/2006/relationships/diagramLayout" Target="../diagrams/layout8.xml"/><Relationship Id="rId28" Type="http://schemas.openxmlformats.org/officeDocument/2006/relationships/diagramLayout" Target="../diagrams/layout9.xml"/><Relationship Id="rId36" Type="http://schemas.microsoft.com/office/2007/relationships/diagramDrawing" Target="../diagrams/drawing10.xml"/><Relationship Id="rId10" Type="http://schemas.openxmlformats.org/officeDocument/2006/relationships/diagramColors" Target="../diagrams/colors5.xml"/><Relationship Id="rId19" Type="http://schemas.openxmlformats.org/officeDocument/2006/relationships/diagramQuickStyle" Target="../diagrams/quickStyle7.xml"/><Relationship Id="rId31" Type="http://schemas.microsoft.com/office/2007/relationships/diagramDrawing" Target="../diagrams/drawing9.xml"/><Relationship Id="rId4" Type="http://schemas.openxmlformats.org/officeDocument/2006/relationships/diagramQuickStyle" Target="../diagrams/quickStyle4.xml"/><Relationship Id="rId9" Type="http://schemas.openxmlformats.org/officeDocument/2006/relationships/diagramQuickStyle" Target="../diagrams/quickStyle5.xml"/><Relationship Id="rId14" Type="http://schemas.openxmlformats.org/officeDocument/2006/relationships/diagramQuickStyle" Target="../diagrams/quickStyle6.xml"/><Relationship Id="rId22" Type="http://schemas.openxmlformats.org/officeDocument/2006/relationships/diagramData" Target="../diagrams/data8.xml"/><Relationship Id="rId27" Type="http://schemas.openxmlformats.org/officeDocument/2006/relationships/diagramData" Target="../diagrams/data9.xml"/><Relationship Id="rId30" Type="http://schemas.openxmlformats.org/officeDocument/2006/relationships/diagramColors" Target="../diagrams/colors9.xml"/><Relationship Id="rId35" Type="http://schemas.openxmlformats.org/officeDocument/2006/relationships/diagramColors" Target="../diagrams/colors10.xml"/><Relationship Id="rId8" Type="http://schemas.openxmlformats.org/officeDocument/2006/relationships/diagramLayout" Target="../diagrams/layout5.xml"/></Relationships>
</file>

<file path=ppt/slides/_rels/slide18.xml.rels><?xml version="1.0" encoding="UTF-8" standalone="yes"?>
<Relationships xmlns="http://schemas.openxmlformats.org/package/2006/relationships"><Relationship Id="rId3" Type="http://schemas.openxmlformats.org/officeDocument/2006/relationships/hyperlink" Target="https://www.dbta.com/Columns/DBA-Corner/The-5-Key-Factors-for-Database-Performance-134830.aspx" TargetMode="External"/><Relationship Id="rId2" Type="http://schemas.openxmlformats.org/officeDocument/2006/relationships/image" Target="../media/image47.jpg"/><Relationship Id="rId1" Type="http://schemas.openxmlformats.org/officeDocument/2006/relationships/slideLayout" Target="../slideLayouts/slideLayout7.xml"/><Relationship Id="rId5" Type="http://schemas.openxmlformats.org/officeDocument/2006/relationships/hyperlink" Target="https://aws.amazon.com/nosql/" TargetMode="External"/><Relationship Id="rId4" Type="http://schemas.openxmlformats.org/officeDocument/2006/relationships/hyperlink" Target="https://www.buchanan.com/database-performance-tuning-techniques/"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0.xml"/><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CF96F8-6C91-1F71-180D-80B78AE6B9DA}"/>
              </a:ext>
            </a:extLst>
          </p:cNvPr>
          <p:cNvSpPr>
            <a:spLocks noGrp="1"/>
          </p:cNvSpPr>
          <p:nvPr>
            <p:ph type="ctrTitle"/>
          </p:nvPr>
        </p:nvSpPr>
        <p:spPr>
          <a:xfrm>
            <a:off x="1566624" y="1719788"/>
            <a:ext cx="9068586" cy="1966387"/>
          </a:xfrm>
        </p:spPr>
        <p:txBody>
          <a:bodyPr anchor="b">
            <a:normAutofit fontScale="90000"/>
          </a:bodyPr>
          <a:lstStyle/>
          <a:p>
            <a:r>
              <a:rPr lang="en-US" sz="4800" b="1" i="1" kern="100" dirty="0">
                <a:effectLst/>
                <a:latin typeface="Calibri" panose="020F0502020204030204" pitchFamily="34" charset="0"/>
                <a:ea typeface="Calibri" panose="020F0502020204030204" pitchFamily="34" charset="0"/>
                <a:cs typeface="Times New Roman" panose="02020603050405020304" pitchFamily="18" charset="0"/>
              </a:rPr>
              <a:t>LAB 6 Assignment - </a:t>
            </a:r>
            <a:r>
              <a:rPr lang="en-US" sz="4800" b="1" i="1" kern="100" dirty="0">
                <a:latin typeface="Calibri" panose="020F0502020204030204" pitchFamily="34" charset="0"/>
                <a:cs typeface="Times New Roman" panose="02020603050405020304" pitchFamily="18" charset="0"/>
              </a:rPr>
              <a:t>Sharding &amp; Scalability and Performance</a:t>
            </a:r>
            <a:br>
              <a:rPr lang="en-IN" sz="4800" b="1" i="1" kern="100" dirty="0">
                <a:latin typeface="Calibri" panose="020F0502020204030204" pitchFamily="34" charset="0"/>
                <a:cs typeface="Times New Roman" panose="02020603050405020304" pitchFamily="18" charset="0"/>
              </a:rPr>
            </a:br>
            <a:endParaRPr lang="en-IN" sz="4800" b="1" i="1" kern="100" dirty="0">
              <a:latin typeface="Calibri" panose="020F0502020204030204" pitchFamily="34" charset="0"/>
              <a:cs typeface="Times New Roman" panose="02020603050405020304" pitchFamily="18" charset="0"/>
            </a:endParaRPr>
          </a:p>
        </p:txBody>
      </p:sp>
      <p:sp>
        <p:nvSpPr>
          <p:cNvPr id="3" name="Subtitle 2">
            <a:extLst>
              <a:ext uri="{FF2B5EF4-FFF2-40B4-BE49-F238E27FC236}">
                <a16:creationId xmlns:a16="http://schemas.microsoft.com/office/drawing/2014/main" id="{228C4FB3-A83D-0251-A880-466D3530290F}"/>
              </a:ext>
            </a:extLst>
          </p:cNvPr>
          <p:cNvSpPr>
            <a:spLocks noGrp="1"/>
          </p:cNvSpPr>
          <p:nvPr>
            <p:ph type="subTitle" idx="1"/>
          </p:nvPr>
        </p:nvSpPr>
        <p:spPr>
          <a:xfrm>
            <a:off x="1619250" y="3324226"/>
            <a:ext cx="9008388" cy="2628900"/>
          </a:xfrm>
        </p:spPr>
        <p:txBody>
          <a:bodyPr>
            <a:noAutofit/>
          </a:bodyPr>
          <a:lstStyle/>
          <a:p>
            <a:endParaRPr lang="en-IN" sz="1800" b="0" i="0" dirty="0">
              <a:solidFill>
                <a:srgbClr val="202122"/>
              </a:solidFill>
              <a:effectLst/>
            </a:endParaRPr>
          </a:p>
          <a:p>
            <a:r>
              <a:rPr lang="en-IN" sz="2000" b="0" i="1" dirty="0">
                <a:solidFill>
                  <a:srgbClr val="202122"/>
                </a:solidFill>
                <a:effectLst/>
                <a:latin typeface="Calibri" panose="020F0502020204030204" pitchFamily="34" charset="0"/>
                <a:cs typeface="Calibri" panose="020F0502020204030204" pitchFamily="34" charset="0"/>
              </a:rPr>
              <a:t>Vidhya Venugopal (</a:t>
            </a:r>
            <a:r>
              <a:rPr lang="en-IN" sz="2000" b="0" i="1">
                <a:solidFill>
                  <a:srgbClr val="202122"/>
                </a:solidFill>
                <a:effectLst/>
                <a:latin typeface="Calibri" panose="020F0502020204030204" pitchFamily="34" charset="0"/>
                <a:cs typeface="Calibri" panose="020F0502020204030204" pitchFamily="34" charset="0"/>
              </a:rPr>
              <a:t>8902970)</a:t>
            </a:r>
            <a:endParaRPr lang="en-IN" sz="2000" b="0" i="1" dirty="0">
              <a:solidFill>
                <a:srgbClr val="202122"/>
              </a:solidFill>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3705391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B7AEFB0-51F2-5449-996C-73382891D2F9}"/>
              </a:ext>
            </a:extLst>
          </p:cNvPr>
          <p:cNvSpPr>
            <a:spLocks noGrp="1"/>
          </p:cNvSpPr>
          <p:nvPr>
            <p:ph type="ctrTitle"/>
          </p:nvPr>
        </p:nvSpPr>
        <p:spPr>
          <a:xfrm>
            <a:off x="780409" y="758951"/>
            <a:ext cx="5843454" cy="1921448"/>
          </a:xfrm>
        </p:spPr>
        <p:txBody>
          <a:bodyPr anchor="b">
            <a:normAutofit/>
          </a:bodyPr>
          <a:lstStyle/>
          <a:p>
            <a:r>
              <a:rPr lang="en-US" sz="4800" i="1" dirty="0">
                <a:latin typeface="Calibri" panose="020F0502020204030204" pitchFamily="34" charset="0"/>
                <a:cs typeface="Calibri" panose="020F0502020204030204" pitchFamily="34" charset="0"/>
              </a:rPr>
              <a:t>Database SHARDING &amp; SCALING</a:t>
            </a:r>
          </a:p>
        </p:txBody>
      </p:sp>
      <p:sp>
        <p:nvSpPr>
          <p:cNvPr id="5" name="Subtitle 4">
            <a:extLst>
              <a:ext uri="{FF2B5EF4-FFF2-40B4-BE49-F238E27FC236}">
                <a16:creationId xmlns:a16="http://schemas.microsoft.com/office/drawing/2014/main" id="{B0F6D6CF-8D73-6643-A348-53AAE29FD1C2}"/>
              </a:ext>
            </a:extLst>
          </p:cNvPr>
          <p:cNvSpPr>
            <a:spLocks noGrp="1"/>
          </p:cNvSpPr>
          <p:nvPr>
            <p:ph type="subTitle" idx="1"/>
          </p:nvPr>
        </p:nvSpPr>
        <p:spPr>
          <a:xfrm>
            <a:off x="783180" y="5693845"/>
            <a:ext cx="4750050" cy="524347"/>
          </a:xfrm>
        </p:spPr>
        <p:txBody>
          <a:bodyPr vert="horz" lIns="91440" tIns="45720" rIns="91440" bIns="45720" rtlCol="0" anchor="t">
            <a:normAutofit/>
          </a:bodyPr>
          <a:lstStyle/>
          <a:p>
            <a:r>
              <a:rPr lang="en-IN" sz="2400" b="0" i="1" dirty="0">
                <a:solidFill>
                  <a:srgbClr val="202122"/>
                </a:solidFill>
                <a:effectLst/>
                <a:latin typeface="Calibri" panose="020F0502020204030204" pitchFamily="34" charset="0"/>
                <a:cs typeface="Calibri" panose="020F0502020204030204" pitchFamily="34" charset="0"/>
              </a:rPr>
              <a:t>Himani Sharma (8900201) </a:t>
            </a:r>
          </a:p>
        </p:txBody>
      </p:sp>
      <p:pic>
        <p:nvPicPr>
          <p:cNvPr id="2" name="Picture 2" descr="Illuminated server room panel">
            <a:extLst>
              <a:ext uri="{FF2B5EF4-FFF2-40B4-BE49-F238E27FC236}">
                <a16:creationId xmlns:a16="http://schemas.microsoft.com/office/drawing/2014/main" id="{CAB91006-A019-1BEA-2ACD-0DE3F356AF35}"/>
              </a:ext>
            </a:extLst>
          </p:cNvPr>
          <p:cNvPicPr>
            <a:picLocks noChangeAspect="1"/>
          </p:cNvPicPr>
          <p:nvPr/>
        </p:nvPicPr>
        <p:blipFill>
          <a:blip r:embed="rId2"/>
          <a:stretch>
            <a:fillRect/>
          </a:stretch>
        </p:blipFill>
        <p:spPr>
          <a:xfrm>
            <a:off x="6904776" y="462705"/>
            <a:ext cx="4750050" cy="593259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9994728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26BC03-3E0E-1BDD-C4E5-06722D41C412}"/>
              </a:ext>
            </a:extLst>
          </p:cNvPr>
          <p:cNvSpPr>
            <a:spLocks noGrp="1"/>
          </p:cNvSpPr>
          <p:nvPr>
            <p:ph type="ctrTitle"/>
          </p:nvPr>
        </p:nvSpPr>
        <p:spPr>
          <a:xfrm>
            <a:off x="1524000" y="104190"/>
            <a:ext cx="9144000" cy="477837"/>
          </a:xfrm>
        </p:spPr>
        <p:txBody>
          <a:bodyPr vert="horz" lIns="91440" tIns="45720" rIns="91440" bIns="45720" rtlCol="0" anchor="ctr">
            <a:noAutofit/>
          </a:bodyPr>
          <a:lstStyle/>
          <a:p>
            <a:pPr algn="l"/>
            <a:r>
              <a:rPr lang="en-US" sz="3600" b="1" i="1" cap="all" dirty="0">
                <a:solidFill>
                  <a:srgbClr val="100E07"/>
                </a:solidFill>
                <a:latin typeface="Calibri" panose="020F0502020204030204" pitchFamily="34" charset="0"/>
                <a:cs typeface="Calibri" panose="020F0502020204030204" pitchFamily="34" charset="0"/>
              </a:rPr>
              <a:t>Brief Overview of SHARDING AND SCALING</a:t>
            </a:r>
            <a:endParaRPr lang="en-CA" sz="3600" b="1" i="1" cap="all" dirty="0">
              <a:solidFill>
                <a:srgbClr val="100E07"/>
              </a:solidFill>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88C75E94-285D-48E1-4200-6A7ADAD4AFC8}"/>
              </a:ext>
            </a:extLst>
          </p:cNvPr>
          <p:cNvSpPr txBox="1"/>
          <p:nvPr/>
        </p:nvSpPr>
        <p:spPr>
          <a:xfrm>
            <a:off x="3324809" y="757325"/>
            <a:ext cx="8112962" cy="3139321"/>
          </a:xfrm>
          <a:prstGeom prst="rect">
            <a:avLst/>
          </a:prstGeom>
          <a:noFill/>
        </p:spPr>
        <p:txBody>
          <a:bodyPr wrap="square">
            <a:spAutoFit/>
          </a:bodyPr>
          <a:lstStyle/>
          <a:p>
            <a:pPr algn="l"/>
            <a:r>
              <a:rPr lang="en-US" sz="1600" b="1" i="1" dirty="0" err="1">
                <a:effectLst/>
                <a:latin typeface="Open Sans" panose="020B0606030504020204" pitchFamily="34" charset="0"/>
              </a:rPr>
              <a:t>Sharding</a:t>
            </a:r>
            <a:r>
              <a:rPr lang="en-US" sz="1600" b="1" i="1" dirty="0">
                <a:effectLst/>
                <a:latin typeface="Open Sans" panose="020B0606030504020204" pitchFamily="34" charset="0"/>
              </a:rPr>
              <a:t> Definition:</a:t>
            </a:r>
          </a:p>
          <a:p>
            <a:pPr algn="l"/>
            <a:r>
              <a:rPr lang="en-US" sz="1600" i="1" dirty="0" err="1">
                <a:latin typeface="Open Sans" panose="020B0606030504020204" pitchFamily="34" charset="0"/>
              </a:rPr>
              <a:t>Sharding</a:t>
            </a:r>
            <a:r>
              <a:rPr lang="en-US" sz="1600" i="1" dirty="0">
                <a:latin typeface="Open Sans" panose="020B0606030504020204" pitchFamily="34" charset="0"/>
              </a:rPr>
              <a:t> is a technique used in the context of databases to distribute and partition data over numerous database instances or servers, often known as "shards." </a:t>
            </a:r>
            <a:r>
              <a:rPr lang="en-US" sz="1600" i="1" dirty="0" err="1">
                <a:latin typeface="Open Sans" panose="020B0606030504020204" pitchFamily="34" charset="0"/>
              </a:rPr>
              <a:t>Sharding</a:t>
            </a:r>
            <a:r>
              <a:rPr lang="en-US" sz="1600" i="1" dirty="0">
                <a:latin typeface="Open Sans" panose="020B0606030504020204" pitchFamily="34" charset="0"/>
              </a:rPr>
              <a:t> is primarily used to expand data storage capacity, improve database speed, and distribute database load over numerous workstations.</a:t>
            </a:r>
          </a:p>
          <a:p>
            <a:pPr algn="l"/>
            <a:endParaRPr lang="en-US" i="1" dirty="0">
              <a:latin typeface="Open Sans" panose="020B0606030504020204" pitchFamily="34" charset="0"/>
            </a:endParaRPr>
          </a:p>
          <a:p>
            <a:r>
              <a:rPr lang="en-US" sz="1600" b="1" i="1" dirty="0">
                <a:latin typeface="Open Sans" panose="020B0606030504020204" pitchFamily="34" charset="0"/>
              </a:rPr>
              <a:t>Scaling</a:t>
            </a:r>
            <a:r>
              <a:rPr lang="en-US" sz="1600" b="1" i="1" dirty="0">
                <a:effectLst/>
                <a:latin typeface="Open Sans" panose="020B0606030504020204" pitchFamily="34" charset="0"/>
              </a:rPr>
              <a:t> Definition:</a:t>
            </a:r>
            <a:endParaRPr lang="en-US" sz="1600" b="0" i="1" dirty="0">
              <a:effectLst/>
              <a:latin typeface="Open Sans" panose="020B0606030504020204" pitchFamily="34" charset="0"/>
            </a:endParaRPr>
          </a:p>
          <a:p>
            <a:r>
              <a:rPr lang="en-US" sz="1600" b="0" i="1" dirty="0">
                <a:effectLst/>
                <a:latin typeface="Open Sans" panose="020B0606030504020204" pitchFamily="34" charset="0"/>
              </a:rPr>
              <a:t>Scaling in databases refers to the process of increasing the capacity of a database system to handle more data, transactions, and user requests while maintaining acceptable performance and response times. Scaling is critical for applications that face gradual increases in data volume or user traffic.</a:t>
            </a:r>
          </a:p>
          <a:p>
            <a:pPr algn="l"/>
            <a:endParaRPr lang="en-US" b="0" i="0" dirty="0">
              <a:effectLst/>
              <a:latin typeface="Open Sans" panose="020B0606030504020204" pitchFamily="34" charset="0"/>
            </a:endParaRPr>
          </a:p>
        </p:txBody>
      </p:sp>
      <p:pic>
        <p:nvPicPr>
          <p:cNvPr id="1026" name="Picture 2" descr="Database Sharding: Concepts &amp; Examples | MongoDB">
            <a:extLst>
              <a:ext uri="{FF2B5EF4-FFF2-40B4-BE49-F238E27FC236}">
                <a16:creationId xmlns:a16="http://schemas.microsoft.com/office/drawing/2014/main" id="{618B6B00-0BED-6659-4BB4-AE0C2F5AAA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7250" y="852528"/>
            <a:ext cx="2404584" cy="110121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What Is Database Scaling? | MongoDB">
            <a:extLst>
              <a:ext uri="{FF2B5EF4-FFF2-40B4-BE49-F238E27FC236}">
                <a16:creationId xmlns:a16="http://schemas.microsoft.com/office/drawing/2014/main" id="{C70E3A4C-ACD9-BC2A-9863-2A505F325D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7250" y="2345046"/>
            <a:ext cx="2404584" cy="110121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8AB93003-5C29-C249-CC79-882EBE19B99B}"/>
              </a:ext>
            </a:extLst>
          </p:cNvPr>
          <p:cNvSpPr txBox="1"/>
          <p:nvPr/>
        </p:nvSpPr>
        <p:spPr>
          <a:xfrm>
            <a:off x="3324809" y="3594648"/>
            <a:ext cx="6096000" cy="369332"/>
          </a:xfrm>
          <a:prstGeom prst="rect">
            <a:avLst/>
          </a:prstGeom>
          <a:noFill/>
        </p:spPr>
        <p:txBody>
          <a:bodyPr wrap="square">
            <a:spAutoFit/>
          </a:bodyPr>
          <a:lstStyle/>
          <a:p>
            <a:r>
              <a:rPr lang="en-US" b="0" i="0" dirty="0">
                <a:solidFill>
                  <a:srgbClr val="47423A"/>
                </a:solidFill>
                <a:effectLst/>
                <a:latin typeface="Calibri" panose="020F0502020204030204" pitchFamily="34" charset="0"/>
                <a:cs typeface="Calibri" panose="020F0502020204030204" pitchFamily="34" charset="0"/>
              </a:rPr>
              <a:t>How Companies are Using These Techniques</a:t>
            </a:r>
            <a:endParaRPr lang="en-CA" dirty="0">
              <a:latin typeface="Calibri" panose="020F0502020204030204" pitchFamily="34" charset="0"/>
              <a:cs typeface="Calibri" panose="020F0502020204030204" pitchFamily="34" charset="0"/>
            </a:endParaRPr>
          </a:p>
        </p:txBody>
      </p:sp>
      <p:sp>
        <p:nvSpPr>
          <p:cNvPr id="17" name="TextBox 16">
            <a:extLst>
              <a:ext uri="{FF2B5EF4-FFF2-40B4-BE49-F238E27FC236}">
                <a16:creationId xmlns:a16="http://schemas.microsoft.com/office/drawing/2014/main" id="{4D2E4011-D693-4BB5-73D5-BA3D5B9139A0}"/>
              </a:ext>
            </a:extLst>
          </p:cNvPr>
          <p:cNvSpPr txBox="1"/>
          <p:nvPr/>
        </p:nvSpPr>
        <p:spPr>
          <a:xfrm>
            <a:off x="7114164" y="4554164"/>
            <a:ext cx="6096000" cy="369332"/>
          </a:xfrm>
          <a:prstGeom prst="rect">
            <a:avLst/>
          </a:prstGeom>
          <a:noFill/>
        </p:spPr>
        <p:txBody>
          <a:bodyPr wrap="square">
            <a:spAutoFit/>
          </a:bodyPr>
          <a:lstStyle/>
          <a:p>
            <a:r>
              <a:rPr lang="en-CA" b="1" i="0" dirty="0">
                <a:solidFill>
                  <a:srgbClr val="100E07"/>
                </a:solidFill>
                <a:effectLst/>
                <a:latin typeface="Calibri" panose="020F0502020204030204" pitchFamily="34" charset="0"/>
                <a:cs typeface="Calibri" panose="020F0502020204030204" pitchFamily="34" charset="0"/>
              </a:rPr>
              <a:t>Amazon and Scaling</a:t>
            </a:r>
            <a:endParaRPr lang="en-CA" dirty="0">
              <a:latin typeface="Calibri" panose="020F0502020204030204" pitchFamily="34" charset="0"/>
              <a:cs typeface="Calibri" panose="020F0502020204030204" pitchFamily="34" charset="0"/>
            </a:endParaRPr>
          </a:p>
        </p:txBody>
      </p:sp>
      <p:sp>
        <p:nvSpPr>
          <p:cNvPr id="19" name="TextBox 18">
            <a:extLst>
              <a:ext uri="{FF2B5EF4-FFF2-40B4-BE49-F238E27FC236}">
                <a16:creationId xmlns:a16="http://schemas.microsoft.com/office/drawing/2014/main" id="{16EA6317-9C3B-3AC8-8B61-20810FDDA0FA}"/>
              </a:ext>
            </a:extLst>
          </p:cNvPr>
          <p:cNvSpPr txBox="1"/>
          <p:nvPr/>
        </p:nvSpPr>
        <p:spPr>
          <a:xfrm>
            <a:off x="6422528" y="4262239"/>
            <a:ext cx="6848166" cy="253916"/>
          </a:xfrm>
          <a:prstGeom prst="rect">
            <a:avLst/>
          </a:prstGeom>
          <a:noFill/>
        </p:spPr>
        <p:txBody>
          <a:bodyPr wrap="square">
            <a:spAutoFit/>
          </a:bodyPr>
          <a:lstStyle/>
          <a:p>
            <a:r>
              <a:rPr lang="en-US" sz="1050" b="0" i="0" dirty="0">
                <a:solidFill>
                  <a:srgbClr val="100E07"/>
                </a:solidFill>
                <a:effectLst/>
                <a:latin typeface="Calibri" panose="020F0502020204030204" pitchFamily="34" charset="0"/>
                <a:cs typeface="Calibri" panose="020F0502020204030204" pitchFamily="34" charset="0"/>
              </a:rPr>
              <a:t>Amazon uses scaling to handle millions of transactions per day</a:t>
            </a:r>
            <a:endParaRPr lang="en-CA" sz="1050" dirty="0">
              <a:latin typeface="Calibri" panose="020F0502020204030204" pitchFamily="34" charset="0"/>
              <a:cs typeface="Calibri" panose="020F0502020204030204" pitchFamily="34" charset="0"/>
            </a:endParaRPr>
          </a:p>
        </p:txBody>
      </p:sp>
      <p:sp>
        <p:nvSpPr>
          <p:cNvPr id="21" name="TextBox 20">
            <a:extLst>
              <a:ext uri="{FF2B5EF4-FFF2-40B4-BE49-F238E27FC236}">
                <a16:creationId xmlns:a16="http://schemas.microsoft.com/office/drawing/2014/main" id="{88559A3D-F1BB-4B30-6801-239BE5AFD159}"/>
              </a:ext>
            </a:extLst>
          </p:cNvPr>
          <p:cNvSpPr txBox="1"/>
          <p:nvPr/>
        </p:nvSpPr>
        <p:spPr>
          <a:xfrm>
            <a:off x="1799542" y="5547227"/>
            <a:ext cx="4948480" cy="253916"/>
          </a:xfrm>
          <a:prstGeom prst="rect">
            <a:avLst/>
          </a:prstGeom>
          <a:noFill/>
        </p:spPr>
        <p:txBody>
          <a:bodyPr wrap="square">
            <a:spAutoFit/>
          </a:bodyPr>
          <a:lstStyle/>
          <a:p>
            <a:pPr algn="l"/>
            <a:r>
              <a:rPr lang="en-US" sz="1050" b="0" i="0" dirty="0">
                <a:effectLst/>
                <a:latin typeface="Calibri" panose="020F0502020204030204" pitchFamily="34" charset="0"/>
                <a:cs typeface="Calibri" panose="020F0502020204030204" pitchFamily="34" charset="0"/>
              </a:rPr>
              <a:t>Facebook uses </a:t>
            </a:r>
            <a:r>
              <a:rPr lang="en-US" sz="1050" b="0" i="0" dirty="0" err="1">
                <a:effectLst/>
                <a:latin typeface="Calibri" panose="020F0502020204030204" pitchFamily="34" charset="0"/>
                <a:cs typeface="Calibri" panose="020F0502020204030204" pitchFamily="34" charset="0"/>
              </a:rPr>
              <a:t>sharding</a:t>
            </a:r>
            <a:r>
              <a:rPr lang="en-US" sz="1050" b="0" i="0" dirty="0">
                <a:effectLst/>
                <a:latin typeface="Calibri" panose="020F0502020204030204" pitchFamily="34" charset="0"/>
                <a:cs typeface="Calibri" panose="020F0502020204030204" pitchFamily="34" charset="0"/>
              </a:rPr>
              <a:t> to handle billions of users.</a:t>
            </a:r>
          </a:p>
        </p:txBody>
      </p:sp>
      <p:sp>
        <p:nvSpPr>
          <p:cNvPr id="22" name="Oval 21">
            <a:extLst>
              <a:ext uri="{FF2B5EF4-FFF2-40B4-BE49-F238E27FC236}">
                <a16:creationId xmlns:a16="http://schemas.microsoft.com/office/drawing/2014/main" id="{3A52404E-B244-639A-EB09-2C02A4573E88}"/>
              </a:ext>
            </a:extLst>
          </p:cNvPr>
          <p:cNvSpPr/>
          <p:nvPr/>
        </p:nvSpPr>
        <p:spPr>
          <a:xfrm>
            <a:off x="844782" y="4454759"/>
            <a:ext cx="1199535" cy="1101213"/>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START</a:t>
            </a:r>
            <a:endParaRPr lang="en-CA" dirty="0">
              <a:solidFill>
                <a:schemeClr val="tx1"/>
              </a:solidFill>
            </a:endParaRPr>
          </a:p>
        </p:txBody>
      </p:sp>
      <p:sp>
        <p:nvSpPr>
          <p:cNvPr id="23" name="Oval 22">
            <a:extLst>
              <a:ext uri="{FF2B5EF4-FFF2-40B4-BE49-F238E27FC236}">
                <a16:creationId xmlns:a16="http://schemas.microsoft.com/office/drawing/2014/main" id="{242F1E7C-8FCA-924C-5B6F-EA58FF945E2B}"/>
              </a:ext>
            </a:extLst>
          </p:cNvPr>
          <p:cNvSpPr/>
          <p:nvPr/>
        </p:nvSpPr>
        <p:spPr>
          <a:xfrm>
            <a:off x="10147682" y="4454759"/>
            <a:ext cx="1199535" cy="1101213"/>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END</a:t>
            </a:r>
            <a:endParaRPr lang="en-CA" dirty="0">
              <a:solidFill>
                <a:schemeClr val="tx1"/>
              </a:solidFill>
            </a:endParaRPr>
          </a:p>
        </p:txBody>
      </p:sp>
      <p:cxnSp>
        <p:nvCxnSpPr>
          <p:cNvPr id="24" name="Straight Connector 23">
            <a:extLst>
              <a:ext uri="{FF2B5EF4-FFF2-40B4-BE49-F238E27FC236}">
                <a16:creationId xmlns:a16="http://schemas.microsoft.com/office/drawing/2014/main" id="{5948D85D-91F6-85D1-15DA-6AA7A1B87EB9}"/>
              </a:ext>
            </a:extLst>
          </p:cNvPr>
          <p:cNvCxnSpPr>
            <a:stCxn id="22" idx="6"/>
            <a:endCxn id="23" idx="2"/>
          </p:cNvCxnSpPr>
          <p:nvPr/>
        </p:nvCxnSpPr>
        <p:spPr>
          <a:xfrm>
            <a:off x="2044317" y="5005366"/>
            <a:ext cx="8103365" cy="0"/>
          </a:xfrm>
          <a:prstGeom prst="line">
            <a:avLst/>
          </a:prstGeom>
        </p:spPr>
        <p:style>
          <a:lnRef idx="3">
            <a:schemeClr val="accent2"/>
          </a:lnRef>
          <a:fillRef idx="0">
            <a:schemeClr val="accent2"/>
          </a:fillRef>
          <a:effectRef idx="2">
            <a:schemeClr val="accent2"/>
          </a:effectRef>
          <a:fontRef idx="minor">
            <a:schemeClr val="tx1"/>
          </a:fontRef>
        </p:style>
      </p:cxnSp>
      <p:sp>
        <p:nvSpPr>
          <p:cNvPr id="25" name="TextBox 24">
            <a:extLst>
              <a:ext uri="{FF2B5EF4-FFF2-40B4-BE49-F238E27FC236}">
                <a16:creationId xmlns:a16="http://schemas.microsoft.com/office/drawing/2014/main" id="{A2AA3609-D581-2855-7BF9-CDC1DF3434D5}"/>
              </a:ext>
            </a:extLst>
          </p:cNvPr>
          <p:cNvSpPr txBox="1"/>
          <p:nvPr/>
        </p:nvSpPr>
        <p:spPr>
          <a:xfrm>
            <a:off x="2128205" y="5072701"/>
            <a:ext cx="6096000" cy="369332"/>
          </a:xfrm>
          <a:prstGeom prst="rect">
            <a:avLst/>
          </a:prstGeom>
          <a:noFill/>
        </p:spPr>
        <p:txBody>
          <a:bodyPr wrap="square">
            <a:spAutoFit/>
          </a:bodyPr>
          <a:lstStyle/>
          <a:p>
            <a:r>
              <a:rPr lang="en-CA" b="1" i="0" dirty="0">
                <a:solidFill>
                  <a:srgbClr val="100E07"/>
                </a:solidFill>
                <a:effectLst/>
                <a:latin typeface="Calibri" panose="020F0502020204030204" pitchFamily="34" charset="0"/>
                <a:cs typeface="Calibri" panose="020F0502020204030204" pitchFamily="34" charset="0"/>
              </a:rPr>
              <a:t>Facebook and </a:t>
            </a:r>
            <a:r>
              <a:rPr lang="en-CA" b="1" i="0" dirty="0" err="1">
                <a:solidFill>
                  <a:srgbClr val="100E07"/>
                </a:solidFill>
                <a:effectLst/>
                <a:latin typeface="Calibri" panose="020F0502020204030204" pitchFamily="34" charset="0"/>
                <a:cs typeface="Calibri" panose="020F0502020204030204" pitchFamily="34" charset="0"/>
              </a:rPr>
              <a:t>Sharding</a:t>
            </a:r>
            <a:endParaRPr lang="en-CA"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7674671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F852225-FB51-EF4F-61ED-20F5AE27E1D1}"/>
              </a:ext>
            </a:extLst>
          </p:cNvPr>
          <p:cNvSpPr txBox="1"/>
          <p:nvPr/>
        </p:nvSpPr>
        <p:spPr>
          <a:xfrm>
            <a:off x="1013346" y="134225"/>
            <a:ext cx="10177272" cy="480131"/>
          </a:xfrm>
          <a:prstGeom prst="rect">
            <a:avLst/>
          </a:prstGeom>
        </p:spPr>
        <p:txBody>
          <a:bodyPr vert="horz" lIns="91440" tIns="45720" rIns="91440" bIns="45720" rtlCol="0" anchor="ctr">
            <a:normAutofit/>
          </a:bodyPr>
          <a:lstStyle>
            <a:lvl1pPr>
              <a:lnSpc>
                <a:spcPct val="90000"/>
              </a:lnSpc>
              <a:spcBef>
                <a:spcPct val="0"/>
              </a:spcBef>
              <a:buNone/>
              <a:defRPr sz="2800" b="1" cap="all">
                <a:solidFill>
                  <a:srgbClr val="100E07"/>
                </a:solidFill>
                <a:latin typeface="Times New Roman" panose="02020603050405020304" pitchFamily="18" charset="0"/>
                <a:ea typeface="+mj-ea"/>
                <a:cs typeface="Times New Roman" panose="02020603050405020304" pitchFamily="18" charset="0"/>
              </a:defRPr>
            </a:lvl1pPr>
          </a:lstStyle>
          <a:p>
            <a:r>
              <a:rPr lang="en-US" i="1" dirty="0">
                <a:latin typeface="Calibri" panose="020F0502020204030204" pitchFamily="34" charset="0"/>
                <a:cs typeface="Calibri" panose="020F0502020204030204" pitchFamily="34" charset="0"/>
              </a:rPr>
              <a:t>Key Differences Between </a:t>
            </a:r>
            <a:r>
              <a:rPr lang="en-US" i="1" dirty="0" err="1">
                <a:latin typeface="Calibri" panose="020F0502020204030204" pitchFamily="34" charset="0"/>
                <a:cs typeface="Calibri" panose="020F0502020204030204" pitchFamily="34" charset="0"/>
              </a:rPr>
              <a:t>Sharding</a:t>
            </a:r>
            <a:r>
              <a:rPr lang="en-US" i="1" dirty="0">
                <a:latin typeface="Calibri" panose="020F0502020204030204" pitchFamily="34" charset="0"/>
                <a:cs typeface="Calibri" panose="020F0502020204030204" pitchFamily="34" charset="0"/>
              </a:rPr>
              <a:t> and Scaling</a:t>
            </a:r>
            <a:endParaRPr lang="en-CA" i="1" dirty="0">
              <a:latin typeface="Calibri" panose="020F0502020204030204" pitchFamily="34" charset="0"/>
              <a:cs typeface="Calibri" panose="020F0502020204030204" pitchFamily="34" charset="0"/>
            </a:endParaRPr>
          </a:p>
        </p:txBody>
      </p:sp>
      <p:cxnSp>
        <p:nvCxnSpPr>
          <p:cNvPr id="7" name="Straight Connector 6">
            <a:extLst>
              <a:ext uri="{FF2B5EF4-FFF2-40B4-BE49-F238E27FC236}">
                <a16:creationId xmlns:a16="http://schemas.microsoft.com/office/drawing/2014/main" id="{6397426C-3EC2-5B75-BFC9-D5EF540055D0}"/>
              </a:ext>
            </a:extLst>
          </p:cNvPr>
          <p:cNvCxnSpPr>
            <a:cxnSpLocks/>
          </p:cNvCxnSpPr>
          <p:nvPr/>
        </p:nvCxnSpPr>
        <p:spPr>
          <a:xfrm>
            <a:off x="1508809" y="1300409"/>
            <a:ext cx="0" cy="4851125"/>
          </a:xfrm>
          <a:prstGeom prst="line">
            <a:avLst/>
          </a:prstGeom>
          <a:ln w="28575">
            <a:solidFill>
              <a:schemeClr val="accent2">
                <a:lumMod val="9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D7B9401E-CBEE-5D00-FAA7-9322362B0639}"/>
              </a:ext>
            </a:extLst>
          </p:cNvPr>
          <p:cNvCxnSpPr>
            <a:cxnSpLocks/>
          </p:cNvCxnSpPr>
          <p:nvPr/>
        </p:nvCxnSpPr>
        <p:spPr>
          <a:xfrm>
            <a:off x="6614106" y="1300409"/>
            <a:ext cx="0" cy="4851125"/>
          </a:xfrm>
          <a:prstGeom prst="line">
            <a:avLst/>
          </a:prstGeom>
          <a:ln w="28575">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09422935-53FD-CC52-90A4-1C9AF7C7DD7E}"/>
              </a:ext>
            </a:extLst>
          </p:cNvPr>
          <p:cNvSpPr txBox="1"/>
          <p:nvPr/>
        </p:nvSpPr>
        <p:spPr>
          <a:xfrm>
            <a:off x="1596393" y="1333933"/>
            <a:ext cx="5197297" cy="523220"/>
          </a:xfrm>
          <a:prstGeom prst="rect">
            <a:avLst/>
          </a:prstGeom>
          <a:noFill/>
        </p:spPr>
        <p:txBody>
          <a:bodyPr wrap="square">
            <a:spAutoFit/>
          </a:bodyPr>
          <a:lstStyle/>
          <a:p>
            <a:r>
              <a:rPr lang="en-US" sz="1400" b="0" i="1" dirty="0">
                <a:solidFill>
                  <a:srgbClr val="374151"/>
                </a:solidFill>
                <a:effectLst/>
                <a:latin typeface="Calibri" panose="020F0502020204030204" pitchFamily="34" charset="0"/>
                <a:cs typeface="Calibri" panose="020F0502020204030204" pitchFamily="34" charset="0"/>
              </a:rPr>
              <a:t>Database design strategy to partition and distribute data across multiple servers (shards)</a:t>
            </a:r>
            <a:endParaRPr lang="en-CA" sz="1400" i="1" dirty="0">
              <a:latin typeface="Calibri" panose="020F0502020204030204" pitchFamily="34" charset="0"/>
              <a:cs typeface="Calibri" panose="020F0502020204030204" pitchFamily="34" charset="0"/>
            </a:endParaRPr>
          </a:p>
        </p:txBody>
      </p:sp>
      <p:sp>
        <p:nvSpPr>
          <p:cNvPr id="16" name="TextBox 15">
            <a:extLst>
              <a:ext uri="{FF2B5EF4-FFF2-40B4-BE49-F238E27FC236}">
                <a16:creationId xmlns:a16="http://schemas.microsoft.com/office/drawing/2014/main" id="{2C99811C-7DB3-8628-4A19-2EE9038083E0}"/>
              </a:ext>
            </a:extLst>
          </p:cNvPr>
          <p:cNvSpPr txBox="1"/>
          <p:nvPr/>
        </p:nvSpPr>
        <p:spPr>
          <a:xfrm>
            <a:off x="1658876" y="2009600"/>
            <a:ext cx="5007860" cy="523220"/>
          </a:xfrm>
          <a:prstGeom prst="rect">
            <a:avLst/>
          </a:prstGeom>
          <a:noFill/>
        </p:spPr>
        <p:txBody>
          <a:bodyPr wrap="square">
            <a:spAutoFit/>
          </a:bodyPr>
          <a:lstStyle/>
          <a:p>
            <a:r>
              <a:rPr lang="en-CA" sz="1400" b="0" i="1" dirty="0">
                <a:solidFill>
                  <a:srgbClr val="374151"/>
                </a:solidFill>
                <a:effectLst/>
                <a:latin typeface="Calibri" panose="020F0502020204030204" pitchFamily="34" charset="0"/>
                <a:cs typeface="Calibri" panose="020F0502020204030204" pitchFamily="34" charset="0"/>
              </a:rPr>
              <a:t>Improve database performance, increase data storage capacity, and distribute the database load</a:t>
            </a:r>
            <a:endParaRPr lang="en-CA" sz="1400" i="1" dirty="0">
              <a:latin typeface="Calibri" panose="020F0502020204030204" pitchFamily="34" charset="0"/>
              <a:cs typeface="Calibri" panose="020F0502020204030204" pitchFamily="34" charset="0"/>
            </a:endParaRPr>
          </a:p>
        </p:txBody>
      </p:sp>
      <p:sp>
        <p:nvSpPr>
          <p:cNvPr id="18" name="TextBox 17">
            <a:extLst>
              <a:ext uri="{FF2B5EF4-FFF2-40B4-BE49-F238E27FC236}">
                <a16:creationId xmlns:a16="http://schemas.microsoft.com/office/drawing/2014/main" id="{CAF05D8B-1975-5801-6930-C10C94195C63}"/>
              </a:ext>
            </a:extLst>
          </p:cNvPr>
          <p:cNvSpPr txBox="1"/>
          <p:nvPr/>
        </p:nvSpPr>
        <p:spPr>
          <a:xfrm>
            <a:off x="1646996" y="2617116"/>
            <a:ext cx="6094476" cy="307777"/>
          </a:xfrm>
          <a:prstGeom prst="rect">
            <a:avLst/>
          </a:prstGeom>
          <a:noFill/>
        </p:spPr>
        <p:txBody>
          <a:bodyPr wrap="square">
            <a:spAutoFit/>
          </a:bodyPr>
          <a:lstStyle/>
          <a:p>
            <a:r>
              <a:rPr lang="en-CA" sz="1400" b="0" i="1" dirty="0">
                <a:solidFill>
                  <a:srgbClr val="374151"/>
                </a:solidFill>
                <a:effectLst/>
                <a:latin typeface="Calibri" panose="020F0502020204030204" pitchFamily="34" charset="0"/>
                <a:cs typeface="Calibri" panose="020F0502020204030204" pitchFamily="34" charset="0"/>
              </a:rPr>
              <a:t>Data Distribution via </a:t>
            </a:r>
            <a:r>
              <a:rPr lang="en-CA" sz="1400" b="1" i="1" dirty="0">
                <a:solidFill>
                  <a:srgbClr val="374151"/>
                </a:solidFill>
                <a:effectLst/>
                <a:latin typeface="Calibri" panose="020F0502020204030204" pitchFamily="34" charset="0"/>
                <a:cs typeface="Calibri" panose="020F0502020204030204" pitchFamily="34" charset="0"/>
              </a:rPr>
              <a:t>Horizontal</a:t>
            </a:r>
            <a:r>
              <a:rPr lang="en-CA" sz="1400" b="0" i="1" dirty="0">
                <a:solidFill>
                  <a:srgbClr val="374151"/>
                </a:solidFill>
                <a:effectLst/>
                <a:latin typeface="Calibri" panose="020F0502020204030204" pitchFamily="34" charset="0"/>
                <a:cs typeface="Calibri" panose="020F0502020204030204" pitchFamily="34" charset="0"/>
              </a:rPr>
              <a:t> Scaling</a:t>
            </a:r>
            <a:endParaRPr lang="en-CA" sz="1400" i="1" dirty="0">
              <a:latin typeface="Calibri" panose="020F0502020204030204" pitchFamily="34" charset="0"/>
              <a:cs typeface="Calibri" panose="020F0502020204030204" pitchFamily="34" charset="0"/>
            </a:endParaRPr>
          </a:p>
        </p:txBody>
      </p:sp>
      <p:sp>
        <p:nvSpPr>
          <p:cNvPr id="22" name="TextBox 21">
            <a:extLst>
              <a:ext uri="{FF2B5EF4-FFF2-40B4-BE49-F238E27FC236}">
                <a16:creationId xmlns:a16="http://schemas.microsoft.com/office/drawing/2014/main" id="{BCC2E1AC-8870-2211-C44B-75AB52D193BC}"/>
              </a:ext>
            </a:extLst>
          </p:cNvPr>
          <p:cNvSpPr txBox="1"/>
          <p:nvPr/>
        </p:nvSpPr>
        <p:spPr>
          <a:xfrm>
            <a:off x="1658876" y="3061949"/>
            <a:ext cx="6094476" cy="523220"/>
          </a:xfrm>
          <a:prstGeom prst="rect">
            <a:avLst/>
          </a:prstGeom>
          <a:noFill/>
        </p:spPr>
        <p:txBody>
          <a:bodyPr wrap="square">
            <a:spAutoFit/>
          </a:bodyPr>
          <a:lstStyle/>
          <a:p>
            <a:r>
              <a:rPr lang="en-US" sz="1400" b="0" i="1" dirty="0">
                <a:solidFill>
                  <a:srgbClr val="374151"/>
                </a:solidFill>
                <a:effectLst/>
                <a:latin typeface="Calibri" panose="020F0502020204030204" pitchFamily="34" charset="0"/>
                <a:cs typeface="Calibri" panose="020F0502020204030204" pitchFamily="34" charset="0"/>
              </a:rPr>
              <a:t>Splits data across shards based on a </a:t>
            </a:r>
            <a:r>
              <a:rPr lang="en-US" sz="1400" b="0" i="1" dirty="0" err="1">
                <a:solidFill>
                  <a:srgbClr val="374151"/>
                </a:solidFill>
                <a:effectLst/>
                <a:latin typeface="Calibri" panose="020F0502020204030204" pitchFamily="34" charset="0"/>
                <a:cs typeface="Calibri" panose="020F0502020204030204" pitchFamily="34" charset="0"/>
              </a:rPr>
              <a:t>sharding</a:t>
            </a:r>
            <a:r>
              <a:rPr lang="en-US" sz="1400" b="0" i="1" dirty="0">
                <a:solidFill>
                  <a:srgbClr val="374151"/>
                </a:solidFill>
                <a:effectLst/>
                <a:latin typeface="Calibri" panose="020F0502020204030204" pitchFamily="34" charset="0"/>
                <a:cs typeface="Calibri" panose="020F0502020204030204" pitchFamily="34" charset="0"/>
              </a:rPr>
              <a:t> key</a:t>
            </a:r>
          </a:p>
          <a:p>
            <a:endParaRPr lang="en-CA" sz="1400" dirty="0"/>
          </a:p>
        </p:txBody>
      </p:sp>
      <p:sp>
        <p:nvSpPr>
          <p:cNvPr id="24" name="TextBox 23">
            <a:extLst>
              <a:ext uri="{FF2B5EF4-FFF2-40B4-BE49-F238E27FC236}">
                <a16:creationId xmlns:a16="http://schemas.microsoft.com/office/drawing/2014/main" id="{5C6E9E23-03A6-A0E4-6B31-D95BC58F3A71}"/>
              </a:ext>
            </a:extLst>
          </p:cNvPr>
          <p:cNvSpPr txBox="1"/>
          <p:nvPr/>
        </p:nvSpPr>
        <p:spPr>
          <a:xfrm>
            <a:off x="1658876" y="3703540"/>
            <a:ext cx="5072332" cy="523220"/>
          </a:xfrm>
          <a:prstGeom prst="rect">
            <a:avLst/>
          </a:prstGeom>
          <a:noFill/>
        </p:spPr>
        <p:txBody>
          <a:bodyPr wrap="square">
            <a:spAutoFit/>
          </a:bodyPr>
          <a:lstStyle/>
          <a:p>
            <a:r>
              <a:rPr lang="en-US" sz="1400" b="0" i="1" dirty="0">
                <a:solidFill>
                  <a:srgbClr val="374151"/>
                </a:solidFill>
                <a:effectLst/>
                <a:latin typeface="Calibri" panose="020F0502020204030204" pitchFamily="34" charset="0"/>
                <a:cs typeface="Calibri" panose="020F0502020204030204" pitchFamily="34" charset="0"/>
              </a:rPr>
              <a:t>Requires careful handling of data consistency and synchronization across shards</a:t>
            </a:r>
            <a:endParaRPr lang="en-CA" sz="1400" i="1" dirty="0">
              <a:latin typeface="Calibri" panose="020F0502020204030204" pitchFamily="34" charset="0"/>
              <a:cs typeface="Calibri" panose="020F0502020204030204" pitchFamily="34" charset="0"/>
            </a:endParaRPr>
          </a:p>
        </p:txBody>
      </p:sp>
      <p:sp>
        <p:nvSpPr>
          <p:cNvPr id="26" name="TextBox 25">
            <a:extLst>
              <a:ext uri="{FF2B5EF4-FFF2-40B4-BE49-F238E27FC236}">
                <a16:creationId xmlns:a16="http://schemas.microsoft.com/office/drawing/2014/main" id="{40812AA8-FDDF-0CC4-7037-48308F8810EC}"/>
              </a:ext>
            </a:extLst>
          </p:cNvPr>
          <p:cNvSpPr txBox="1"/>
          <p:nvPr/>
        </p:nvSpPr>
        <p:spPr>
          <a:xfrm>
            <a:off x="1658876" y="4345131"/>
            <a:ext cx="5303973" cy="523220"/>
          </a:xfrm>
          <a:prstGeom prst="rect">
            <a:avLst/>
          </a:prstGeom>
          <a:noFill/>
        </p:spPr>
        <p:txBody>
          <a:bodyPr wrap="square">
            <a:spAutoFit/>
          </a:bodyPr>
          <a:lstStyle>
            <a:defPPr>
              <a:defRPr lang="en-US"/>
            </a:defPPr>
            <a:lvl1pPr>
              <a:defRPr sz="1500" b="0" i="0">
                <a:solidFill>
                  <a:srgbClr val="374151"/>
                </a:solidFill>
                <a:effectLst/>
                <a:latin typeface="Söhne"/>
              </a:defRPr>
            </a:lvl1pPr>
          </a:lstStyle>
          <a:p>
            <a:r>
              <a:rPr lang="en-US" sz="1400" i="1" dirty="0">
                <a:latin typeface="Calibri" panose="020F0502020204030204" pitchFamily="34" charset="0"/>
                <a:cs typeface="Calibri" panose="020F0502020204030204" pitchFamily="34" charset="0"/>
              </a:rPr>
              <a:t>Requires additional planning and coordination, may introduce </a:t>
            </a:r>
            <a:r>
              <a:rPr lang="en-US" sz="1400" b="1" i="1" dirty="0">
                <a:latin typeface="Calibri" panose="020F0502020204030204" pitchFamily="34" charset="0"/>
                <a:cs typeface="Calibri" panose="020F0502020204030204" pitchFamily="34" charset="0"/>
              </a:rPr>
              <a:t>complexities for cross-shard operations</a:t>
            </a:r>
            <a:endParaRPr lang="en-CA" sz="1400" b="1" i="1" dirty="0">
              <a:latin typeface="Calibri" panose="020F0502020204030204" pitchFamily="34" charset="0"/>
              <a:cs typeface="Calibri" panose="020F0502020204030204" pitchFamily="34" charset="0"/>
            </a:endParaRPr>
          </a:p>
        </p:txBody>
      </p:sp>
      <p:sp>
        <p:nvSpPr>
          <p:cNvPr id="28" name="TextBox 27">
            <a:extLst>
              <a:ext uri="{FF2B5EF4-FFF2-40B4-BE49-F238E27FC236}">
                <a16:creationId xmlns:a16="http://schemas.microsoft.com/office/drawing/2014/main" id="{BB23E4BD-9ED3-284B-7BB7-C23FE09A0518}"/>
              </a:ext>
            </a:extLst>
          </p:cNvPr>
          <p:cNvSpPr txBox="1"/>
          <p:nvPr/>
        </p:nvSpPr>
        <p:spPr>
          <a:xfrm>
            <a:off x="1658876" y="4986722"/>
            <a:ext cx="5099295" cy="523220"/>
          </a:xfrm>
          <a:prstGeom prst="rect">
            <a:avLst/>
          </a:prstGeom>
          <a:noFill/>
        </p:spPr>
        <p:txBody>
          <a:bodyPr wrap="square">
            <a:spAutoFit/>
          </a:bodyPr>
          <a:lstStyle>
            <a:defPPr>
              <a:defRPr lang="en-US"/>
            </a:defPPr>
            <a:lvl1pPr>
              <a:defRPr sz="1500" b="0" i="0">
                <a:solidFill>
                  <a:srgbClr val="374151"/>
                </a:solidFill>
                <a:effectLst/>
                <a:latin typeface="Söhne"/>
              </a:defRPr>
            </a:lvl1pPr>
          </a:lstStyle>
          <a:p>
            <a:r>
              <a:rPr lang="en-US" sz="1400" i="1" dirty="0">
                <a:latin typeface="Calibri" panose="020F0502020204030204" pitchFamily="34" charset="0"/>
                <a:cs typeface="Calibri" panose="020F0502020204030204" pitchFamily="34" charset="0"/>
              </a:rPr>
              <a:t>Can provide built-in redundancy and high availability if implemented correctly</a:t>
            </a:r>
            <a:endParaRPr lang="en-CA" sz="1400" i="1" dirty="0">
              <a:latin typeface="Calibri" panose="020F0502020204030204" pitchFamily="34" charset="0"/>
              <a:cs typeface="Calibri" panose="020F0502020204030204" pitchFamily="34" charset="0"/>
            </a:endParaRPr>
          </a:p>
        </p:txBody>
      </p:sp>
      <p:sp>
        <p:nvSpPr>
          <p:cNvPr id="30" name="TextBox 29">
            <a:extLst>
              <a:ext uri="{FF2B5EF4-FFF2-40B4-BE49-F238E27FC236}">
                <a16:creationId xmlns:a16="http://schemas.microsoft.com/office/drawing/2014/main" id="{E77F9737-3727-1D7A-51D2-1C988B37A895}"/>
              </a:ext>
            </a:extLst>
          </p:cNvPr>
          <p:cNvSpPr txBox="1"/>
          <p:nvPr/>
        </p:nvSpPr>
        <p:spPr>
          <a:xfrm>
            <a:off x="1658876" y="5628314"/>
            <a:ext cx="5099296" cy="523220"/>
          </a:xfrm>
          <a:prstGeom prst="rect">
            <a:avLst/>
          </a:prstGeom>
          <a:noFill/>
        </p:spPr>
        <p:txBody>
          <a:bodyPr wrap="square">
            <a:spAutoFit/>
          </a:bodyPr>
          <a:lstStyle>
            <a:defPPr>
              <a:defRPr lang="en-US"/>
            </a:defPPr>
            <a:lvl1pPr>
              <a:defRPr sz="1500" b="0" i="0">
                <a:solidFill>
                  <a:srgbClr val="374151"/>
                </a:solidFill>
                <a:effectLst/>
                <a:latin typeface="Söhne"/>
              </a:defRPr>
            </a:lvl1pPr>
          </a:lstStyle>
          <a:p>
            <a:r>
              <a:rPr lang="en-US" sz="1400" i="1" dirty="0">
                <a:latin typeface="Calibri" panose="020F0502020204030204" pitchFamily="34" charset="0"/>
                <a:cs typeface="Calibri" panose="020F0502020204030204" pitchFamily="34" charset="0"/>
              </a:rPr>
              <a:t>Offers better flexibility in handling sudden traffic spikes and future growth</a:t>
            </a:r>
            <a:endParaRPr lang="en-CA" sz="1400" i="1" dirty="0">
              <a:latin typeface="Calibri" panose="020F0502020204030204" pitchFamily="34" charset="0"/>
              <a:cs typeface="Calibri" panose="020F0502020204030204" pitchFamily="34" charset="0"/>
            </a:endParaRPr>
          </a:p>
        </p:txBody>
      </p:sp>
      <p:sp>
        <p:nvSpPr>
          <p:cNvPr id="32" name="TextBox 31">
            <a:extLst>
              <a:ext uri="{FF2B5EF4-FFF2-40B4-BE49-F238E27FC236}">
                <a16:creationId xmlns:a16="http://schemas.microsoft.com/office/drawing/2014/main" id="{EEC24EFC-19CB-A8EB-D555-1A9EA4351366}"/>
              </a:ext>
            </a:extLst>
          </p:cNvPr>
          <p:cNvSpPr txBox="1"/>
          <p:nvPr/>
        </p:nvSpPr>
        <p:spPr>
          <a:xfrm>
            <a:off x="6881944" y="1340130"/>
            <a:ext cx="4818900" cy="523220"/>
          </a:xfrm>
          <a:prstGeom prst="rect">
            <a:avLst/>
          </a:prstGeom>
          <a:noFill/>
        </p:spPr>
        <p:txBody>
          <a:bodyPr wrap="square">
            <a:spAutoFit/>
          </a:bodyPr>
          <a:lstStyle>
            <a:defPPr>
              <a:defRPr lang="en-US"/>
            </a:defPPr>
            <a:lvl1pPr>
              <a:defRPr sz="1500" b="0" i="0">
                <a:solidFill>
                  <a:srgbClr val="374151"/>
                </a:solidFill>
                <a:effectLst/>
                <a:latin typeface="Söhne"/>
              </a:defRPr>
            </a:lvl1pPr>
          </a:lstStyle>
          <a:p>
            <a:r>
              <a:rPr lang="en-US" sz="1400" i="1" dirty="0">
                <a:latin typeface="Calibri" panose="020F0502020204030204" pitchFamily="34" charset="0"/>
                <a:cs typeface="Calibri" panose="020F0502020204030204" pitchFamily="34" charset="0"/>
              </a:rPr>
              <a:t>Process of increasing a system's capacity to handle a larger load or accommodate growing demands</a:t>
            </a:r>
            <a:endParaRPr lang="en-CA" sz="1400" i="1" dirty="0">
              <a:latin typeface="Calibri" panose="020F0502020204030204" pitchFamily="34" charset="0"/>
              <a:cs typeface="Calibri" panose="020F0502020204030204" pitchFamily="34" charset="0"/>
            </a:endParaRPr>
          </a:p>
        </p:txBody>
      </p:sp>
      <p:sp>
        <p:nvSpPr>
          <p:cNvPr id="34" name="TextBox 33">
            <a:extLst>
              <a:ext uri="{FF2B5EF4-FFF2-40B4-BE49-F238E27FC236}">
                <a16:creationId xmlns:a16="http://schemas.microsoft.com/office/drawing/2014/main" id="{7B83DAAA-F790-68B8-A14D-3BF2E657789E}"/>
              </a:ext>
            </a:extLst>
          </p:cNvPr>
          <p:cNvSpPr txBox="1"/>
          <p:nvPr/>
        </p:nvSpPr>
        <p:spPr>
          <a:xfrm>
            <a:off x="6881944" y="2009040"/>
            <a:ext cx="4904993" cy="523220"/>
          </a:xfrm>
          <a:prstGeom prst="rect">
            <a:avLst/>
          </a:prstGeom>
          <a:noFill/>
        </p:spPr>
        <p:txBody>
          <a:bodyPr wrap="square">
            <a:spAutoFit/>
          </a:bodyPr>
          <a:lstStyle>
            <a:defPPr>
              <a:defRPr lang="en-US"/>
            </a:defPPr>
            <a:lvl1pPr>
              <a:defRPr sz="1500" b="0" i="0">
                <a:solidFill>
                  <a:srgbClr val="374151"/>
                </a:solidFill>
                <a:effectLst/>
                <a:latin typeface="Söhne"/>
              </a:defRPr>
            </a:lvl1pPr>
          </a:lstStyle>
          <a:p>
            <a:r>
              <a:rPr lang="en-US" sz="1400" i="1" dirty="0">
                <a:latin typeface="Calibri" panose="020F0502020204030204" pitchFamily="34" charset="0"/>
                <a:cs typeface="Calibri" panose="020F0502020204030204" pitchFamily="34" charset="0"/>
              </a:rPr>
              <a:t>Maintain performance and handle increased traffic, users, or data without sacrificing system responsiveness</a:t>
            </a:r>
            <a:endParaRPr lang="en-CA" sz="1400" i="1" dirty="0">
              <a:latin typeface="Calibri" panose="020F0502020204030204" pitchFamily="34" charset="0"/>
              <a:cs typeface="Calibri" panose="020F0502020204030204" pitchFamily="34" charset="0"/>
            </a:endParaRPr>
          </a:p>
        </p:txBody>
      </p:sp>
      <p:sp>
        <p:nvSpPr>
          <p:cNvPr id="36" name="TextBox 35">
            <a:extLst>
              <a:ext uri="{FF2B5EF4-FFF2-40B4-BE49-F238E27FC236}">
                <a16:creationId xmlns:a16="http://schemas.microsoft.com/office/drawing/2014/main" id="{E7B5DEB0-6C6C-CD86-D41D-C7FB3770095F}"/>
              </a:ext>
            </a:extLst>
          </p:cNvPr>
          <p:cNvSpPr txBox="1"/>
          <p:nvPr/>
        </p:nvSpPr>
        <p:spPr>
          <a:xfrm>
            <a:off x="6881944" y="2677950"/>
            <a:ext cx="6560820" cy="307777"/>
          </a:xfrm>
          <a:prstGeom prst="rect">
            <a:avLst/>
          </a:prstGeom>
          <a:noFill/>
        </p:spPr>
        <p:txBody>
          <a:bodyPr wrap="square">
            <a:spAutoFit/>
          </a:bodyPr>
          <a:lstStyle>
            <a:defPPr>
              <a:defRPr lang="en-US"/>
            </a:defPPr>
            <a:lvl1pPr>
              <a:defRPr sz="1500" b="0" i="0">
                <a:solidFill>
                  <a:srgbClr val="374151"/>
                </a:solidFill>
                <a:effectLst/>
                <a:latin typeface="Söhne"/>
              </a:defRPr>
            </a:lvl1pPr>
          </a:lstStyle>
          <a:p>
            <a:r>
              <a:rPr lang="en-CA" sz="1400" i="1" dirty="0">
                <a:latin typeface="Calibri" panose="020F0502020204030204" pitchFamily="34" charset="0"/>
                <a:cs typeface="Calibri" panose="020F0502020204030204" pitchFamily="34" charset="0"/>
              </a:rPr>
              <a:t>Resource Allocation via </a:t>
            </a:r>
            <a:r>
              <a:rPr lang="en-CA" sz="1400" b="1" i="1" dirty="0">
                <a:latin typeface="Calibri" panose="020F0502020204030204" pitchFamily="34" charset="0"/>
                <a:cs typeface="Calibri" panose="020F0502020204030204" pitchFamily="34" charset="0"/>
              </a:rPr>
              <a:t>Vertical or Horizontal Scaling</a:t>
            </a:r>
          </a:p>
        </p:txBody>
      </p:sp>
      <p:sp>
        <p:nvSpPr>
          <p:cNvPr id="40" name="TextBox 39">
            <a:extLst>
              <a:ext uri="{FF2B5EF4-FFF2-40B4-BE49-F238E27FC236}">
                <a16:creationId xmlns:a16="http://schemas.microsoft.com/office/drawing/2014/main" id="{DAACAF59-376E-E36A-7C8D-F0F815B5D82B}"/>
              </a:ext>
            </a:extLst>
          </p:cNvPr>
          <p:cNvSpPr txBox="1"/>
          <p:nvPr/>
        </p:nvSpPr>
        <p:spPr>
          <a:xfrm>
            <a:off x="6881944" y="3116027"/>
            <a:ext cx="4853945" cy="523220"/>
          </a:xfrm>
          <a:prstGeom prst="rect">
            <a:avLst/>
          </a:prstGeom>
          <a:noFill/>
        </p:spPr>
        <p:txBody>
          <a:bodyPr wrap="square">
            <a:spAutoFit/>
          </a:bodyPr>
          <a:lstStyle>
            <a:defPPr>
              <a:defRPr lang="en-US"/>
            </a:defPPr>
            <a:lvl1pPr>
              <a:defRPr sz="1500" b="0" i="0">
                <a:solidFill>
                  <a:srgbClr val="374151"/>
                </a:solidFill>
                <a:effectLst/>
                <a:latin typeface="Söhne"/>
              </a:defRPr>
            </a:lvl1pPr>
          </a:lstStyle>
          <a:p>
            <a:r>
              <a:rPr lang="en-US" sz="1400" i="1" dirty="0">
                <a:latin typeface="Calibri" panose="020F0502020204030204" pitchFamily="34" charset="0"/>
                <a:cs typeface="Calibri" panose="020F0502020204030204" pitchFamily="34" charset="0"/>
              </a:rPr>
              <a:t>Utilizes multiple resources in a single server or adds more servers to distribute load</a:t>
            </a:r>
            <a:endParaRPr lang="en-CA" sz="1400" i="1" dirty="0">
              <a:latin typeface="Calibri" panose="020F0502020204030204" pitchFamily="34" charset="0"/>
              <a:cs typeface="Calibri" panose="020F0502020204030204" pitchFamily="34" charset="0"/>
            </a:endParaRPr>
          </a:p>
        </p:txBody>
      </p:sp>
      <p:sp>
        <p:nvSpPr>
          <p:cNvPr id="42" name="TextBox 41">
            <a:extLst>
              <a:ext uri="{FF2B5EF4-FFF2-40B4-BE49-F238E27FC236}">
                <a16:creationId xmlns:a16="http://schemas.microsoft.com/office/drawing/2014/main" id="{26E0AB91-A993-8909-418B-E841B737EDF0}"/>
              </a:ext>
            </a:extLst>
          </p:cNvPr>
          <p:cNvSpPr txBox="1"/>
          <p:nvPr/>
        </p:nvSpPr>
        <p:spPr>
          <a:xfrm>
            <a:off x="6881944" y="3784937"/>
            <a:ext cx="4853944" cy="523220"/>
          </a:xfrm>
          <a:prstGeom prst="rect">
            <a:avLst/>
          </a:prstGeom>
          <a:noFill/>
        </p:spPr>
        <p:txBody>
          <a:bodyPr wrap="square">
            <a:spAutoFit/>
          </a:bodyPr>
          <a:lstStyle>
            <a:defPPr>
              <a:defRPr lang="en-US"/>
            </a:defPPr>
            <a:lvl1pPr>
              <a:defRPr sz="1500" b="0" i="0">
                <a:solidFill>
                  <a:srgbClr val="374151"/>
                </a:solidFill>
                <a:effectLst/>
                <a:latin typeface="Söhne"/>
              </a:defRPr>
            </a:lvl1pPr>
          </a:lstStyle>
          <a:p>
            <a:r>
              <a:rPr lang="en-US" sz="1400" i="1" dirty="0">
                <a:latin typeface="Calibri" panose="020F0502020204030204" pitchFamily="34" charset="0"/>
                <a:cs typeface="Calibri" panose="020F0502020204030204" pitchFamily="34" charset="0"/>
              </a:rPr>
              <a:t>Provides consistent data within a single server or shared resource</a:t>
            </a:r>
            <a:endParaRPr lang="en-CA" sz="1400" i="1" dirty="0">
              <a:latin typeface="Calibri" panose="020F0502020204030204" pitchFamily="34" charset="0"/>
              <a:cs typeface="Calibri" panose="020F0502020204030204" pitchFamily="34" charset="0"/>
            </a:endParaRPr>
          </a:p>
        </p:txBody>
      </p:sp>
      <p:sp>
        <p:nvSpPr>
          <p:cNvPr id="44" name="TextBox 43">
            <a:extLst>
              <a:ext uri="{FF2B5EF4-FFF2-40B4-BE49-F238E27FC236}">
                <a16:creationId xmlns:a16="http://schemas.microsoft.com/office/drawing/2014/main" id="{81A6352D-6E82-6ED7-3CB8-784C31D3D5F2}"/>
              </a:ext>
            </a:extLst>
          </p:cNvPr>
          <p:cNvSpPr txBox="1"/>
          <p:nvPr/>
        </p:nvSpPr>
        <p:spPr>
          <a:xfrm>
            <a:off x="6881944" y="4453847"/>
            <a:ext cx="4746508" cy="523220"/>
          </a:xfrm>
          <a:prstGeom prst="rect">
            <a:avLst/>
          </a:prstGeom>
          <a:noFill/>
        </p:spPr>
        <p:txBody>
          <a:bodyPr wrap="square">
            <a:spAutoFit/>
          </a:bodyPr>
          <a:lstStyle>
            <a:defPPr>
              <a:defRPr lang="en-US"/>
            </a:defPPr>
            <a:lvl1pPr>
              <a:defRPr sz="1500" b="0" i="0">
                <a:solidFill>
                  <a:srgbClr val="374151"/>
                </a:solidFill>
                <a:effectLst/>
                <a:latin typeface="Söhne"/>
              </a:defRPr>
            </a:lvl1pPr>
          </a:lstStyle>
          <a:p>
            <a:r>
              <a:rPr lang="en-US" sz="1400" i="1" dirty="0">
                <a:latin typeface="Calibri" panose="020F0502020204030204" pitchFamily="34" charset="0"/>
                <a:cs typeface="Calibri" panose="020F0502020204030204" pitchFamily="34" charset="0"/>
              </a:rPr>
              <a:t>Generally simpler to implement, but may </a:t>
            </a:r>
            <a:r>
              <a:rPr lang="en-US" sz="1400" b="1" i="1" dirty="0">
                <a:latin typeface="Calibri" panose="020F0502020204030204" pitchFamily="34" charset="0"/>
                <a:cs typeface="Calibri" panose="020F0502020204030204" pitchFamily="34" charset="0"/>
              </a:rPr>
              <a:t>have practical hardware limitations</a:t>
            </a:r>
          </a:p>
        </p:txBody>
      </p:sp>
      <p:sp>
        <p:nvSpPr>
          <p:cNvPr id="46" name="TextBox 45">
            <a:extLst>
              <a:ext uri="{FF2B5EF4-FFF2-40B4-BE49-F238E27FC236}">
                <a16:creationId xmlns:a16="http://schemas.microsoft.com/office/drawing/2014/main" id="{EC3A1E25-EC38-B2D4-FD88-B6BC301DE0A5}"/>
              </a:ext>
            </a:extLst>
          </p:cNvPr>
          <p:cNvSpPr txBox="1"/>
          <p:nvPr/>
        </p:nvSpPr>
        <p:spPr>
          <a:xfrm>
            <a:off x="6881944" y="5122757"/>
            <a:ext cx="4590305" cy="523220"/>
          </a:xfrm>
          <a:prstGeom prst="rect">
            <a:avLst/>
          </a:prstGeom>
          <a:noFill/>
        </p:spPr>
        <p:txBody>
          <a:bodyPr wrap="square">
            <a:spAutoFit/>
          </a:bodyPr>
          <a:lstStyle>
            <a:defPPr>
              <a:defRPr lang="en-US"/>
            </a:defPPr>
            <a:lvl1pPr>
              <a:defRPr sz="1500" b="0" i="0">
                <a:solidFill>
                  <a:srgbClr val="374151"/>
                </a:solidFill>
                <a:effectLst/>
                <a:latin typeface="Söhne"/>
              </a:defRPr>
            </a:lvl1pPr>
          </a:lstStyle>
          <a:p>
            <a:r>
              <a:rPr lang="en-US" sz="1400" i="1" dirty="0">
                <a:latin typeface="Calibri" panose="020F0502020204030204" pitchFamily="34" charset="0"/>
                <a:cs typeface="Calibri" panose="020F0502020204030204" pitchFamily="34" charset="0"/>
              </a:rPr>
              <a:t>May not inherently provide redundancy, but can be combined with redundancy strategies</a:t>
            </a:r>
            <a:endParaRPr lang="en-CA" sz="1400" i="1" dirty="0">
              <a:latin typeface="Calibri" panose="020F0502020204030204" pitchFamily="34" charset="0"/>
              <a:cs typeface="Calibri" panose="020F0502020204030204" pitchFamily="34" charset="0"/>
            </a:endParaRPr>
          </a:p>
        </p:txBody>
      </p:sp>
      <p:sp>
        <p:nvSpPr>
          <p:cNvPr id="48" name="TextBox 47">
            <a:extLst>
              <a:ext uri="{FF2B5EF4-FFF2-40B4-BE49-F238E27FC236}">
                <a16:creationId xmlns:a16="http://schemas.microsoft.com/office/drawing/2014/main" id="{39443DB6-B1C7-4183-6AA9-14E4B3390E51}"/>
              </a:ext>
            </a:extLst>
          </p:cNvPr>
          <p:cNvSpPr txBox="1"/>
          <p:nvPr/>
        </p:nvSpPr>
        <p:spPr>
          <a:xfrm>
            <a:off x="6881944" y="5756423"/>
            <a:ext cx="4284210" cy="523220"/>
          </a:xfrm>
          <a:prstGeom prst="rect">
            <a:avLst/>
          </a:prstGeom>
          <a:noFill/>
        </p:spPr>
        <p:txBody>
          <a:bodyPr wrap="square">
            <a:spAutoFit/>
          </a:bodyPr>
          <a:lstStyle>
            <a:defPPr>
              <a:defRPr lang="en-US"/>
            </a:defPPr>
            <a:lvl1pPr>
              <a:defRPr sz="1500" b="0" i="0">
                <a:solidFill>
                  <a:srgbClr val="374151"/>
                </a:solidFill>
                <a:effectLst/>
                <a:latin typeface="Söhne"/>
              </a:defRPr>
            </a:lvl1pPr>
          </a:lstStyle>
          <a:p>
            <a:r>
              <a:rPr lang="en-US" sz="1400" i="1" dirty="0">
                <a:latin typeface="Calibri" panose="020F0502020204030204" pitchFamily="34" charset="0"/>
                <a:cs typeface="Calibri" panose="020F0502020204030204" pitchFamily="34" charset="0"/>
              </a:rPr>
              <a:t>May have limitations on how much the system can be scaled vertically</a:t>
            </a:r>
            <a:endParaRPr lang="en-CA" sz="1400" i="1" dirty="0">
              <a:latin typeface="Calibri" panose="020F0502020204030204" pitchFamily="34" charset="0"/>
              <a:cs typeface="Calibri" panose="020F0502020204030204" pitchFamily="34" charset="0"/>
            </a:endParaRPr>
          </a:p>
        </p:txBody>
      </p:sp>
      <p:pic>
        <p:nvPicPr>
          <p:cNvPr id="74" name="Graphic 73" descr="Aperture with solid fill">
            <a:extLst>
              <a:ext uri="{FF2B5EF4-FFF2-40B4-BE49-F238E27FC236}">
                <a16:creationId xmlns:a16="http://schemas.microsoft.com/office/drawing/2014/main" id="{4E588DA6-05EA-3590-0293-E00897B97B5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73799" y="1994567"/>
            <a:ext cx="554782" cy="396000"/>
          </a:xfrm>
          <a:prstGeom prst="rect">
            <a:avLst/>
          </a:prstGeom>
        </p:spPr>
      </p:pic>
      <p:pic>
        <p:nvPicPr>
          <p:cNvPr id="76" name="Graphic 75" descr="Clipboard with solid fill">
            <a:extLst>
              <a:ext uri="{FF2B5EF4-FFF2-40B4-BE49-F238E27FC236}">
                <a16:creationId xmlns:a16="http://schemas.microsoft.com/office/drawing/2014/main" id="{B86B854B-0F66-7FFE-333E-269B62A0404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93010" y="1457281"/>
            <a:ext cx="501965" cy="401219"/>
          </a:xfrm>
          <a:prstGeom prst="rect">
            <a:avLst/>
          </a:prstGeom>
        </p:spPr>
      </p:pic>
      <p:pic>
        <p:nvPicPr>
          <p:cNvPr id="79" name="Graphic 78" descr="Database with solid fill">
            <a:extLst>
              <a:ext uri="{FF2B5EF4-FFF2-40B4-BE49-F238E27FC236}">
                <a16:creationId xmlns:a16="http://schemas.microsoft.com/office/drawing/2014/main" id="{08466176-30EC-E8ED-C72C-28929247EE6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67386" y="2536906"/>
            <a:ext cx="583291" cy="412910"/>
          </a:xfrm>
          <a:prstGeom prst="rect">
            <a:avLst/>
          </a:prstGeom>
        </p:spPr>
      </p:pic>
      <p:pic>
        <p:nvPicPr>
          <p:cNvPr id="82" name="Graphic 81" descr="Database with solid fill">
            <a:extLst>
              <a:ext uri="{FF2B5EF4-FFF2-40B4-BE49-F238E27FC236}">
                <a16:creationId xmlns:a16="http://schemas.microsoft.com/office/drawing/2014/main" id="{B2C15976-8C46-E3EB-D43B-8E577BFF4C38}"/>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48388" y="3053758"/>
            <a:ext cx="411117" cy="288000"/>
          </a:xfrm>
          <a:prstGeom prst="rect">
            <a:avLst/>
          </a:prstGeom>
        </p:spPr>
      </p:pic>
      <p:pic>
        <p:nvPicPr>
          <p:cNvPr id="84" name="Graphic 83" descr="Harvey Balls 50% with solid fill">
            <a:extLst>
              <a:ext uri="{FF2B5EF4-FFF2-40B4-BE49-F238E27FC236}">
                <a16:creationId xmlns:a16="http://schemas.microsoft.com/office/drawing/2014/main" id="{12663F17-E1C8-B86D-0A38-8B3FD1E8DB4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10287" y="3137916"/>
            <a:ext cx="507285" cy="288000"/>
          </a:xfrm>
          <a:prstGeom prst="rect">
            <a:avLst/>
          </a:prstGeom>
        </p:spPr>
      </p:pic>
      <p:pic>
        <p:nvPicPr>
          <p:cNvPr id="86" name="Graphic 85" descr="Bar graph with upward trend with solid fill">
            <a:extLst>
              <a:ext uri="{FF2B5EF4-FFF2-40B4-BE49-F238E27FC236}">
                <a16:creationId xmlns:a16="http://schemas.microsoft.com/office/drawing/2014/main" id="{DBC53C49-1F58-A74F-6BE5-CEE5B8AC49B9}"/>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755270" y="3632317"/>
            <a:ext cx="516155" cy="516155"/>
          </a:xfrm>
          <a:prstGeom prst="rect">
            <a:avLst/>
          </a:prstGeom>
        </p:spPr>
      </p:pic>
      <p:pic>
        <p:nvPicPr>
          <p:cNvPr id="90" name="Graphic 89" descr="Thought with solid fill">
            <a:extLst>
              <a:ext uri="{FF2B5EF4-FFF2-40B4-BE49-F238E27FC236}">
                <a16:creationId xmlns:a16="http://schemas.microsoft.com/office/drawing/2014/main" id="{8B628042-9696-103C-D221-EA682CEA4423}"/>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786291" y="4329962"/>
            <a:ext cx="454111" cy="469232"/>
          </a:xfrm>
          <a:prstGeom prst="rect">
            <a:avLst/>
          </a:prstGeom>
        </p:spPr>
      </p:pic>
      <p:pic>
        <p:nvPicPr>
          <p:cNvPr id="92" name="Graphic 91" descr="Repeat with solid fill">
            <a:extLst>
              <a:ext uri="{FF2B5EF4-FFF2-40B4-BE49-F238E27FC236}">
                <a16:creationId xmlns:a16="http://schemas.microsoft.com/office/drawing/2014/main" id="{C08D8FFE-BDB1-1DF6-E354-C7373F9892CE}"/>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765174" y="4991397"/>
            <a:ext cx="469232" cy="469232"/>
          </a:xfrm>
          <a:prstGeom prst="rect">
            <a:avLst/>
          </a:prstGeom>
        </p:spPr>
      </p:pic>
      <p:pic>
        <p:nvPicPr>
          <p:cNvPr id="94" name="Graphic 93" descr="Alterations &amp; Tailoring with solid fill">
            <a:extLst>
              <a:ext uri="{FF2B5EF4-FFF2-40B4-BE49-F238E27FC236}">
                <a16:creationId xmlns:a16="http://schemas.microsoft.com/office/drawing/2014/main" id="{6D8B2351-8C15-5F88-17E2-31B9E3B43991}"/>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810287" y="5586202"/>
            <a:ext cx="469232" cy="469232"/>
          </a:xfrm>
          <a:prstGeom prst="rect">
            <a:avLst/>
          </a:prstGeom>
        </p:spPr>
      </p:pic>
      <p:sp>
        <p:nvSpPr>
          <p:cNvPr id="97" name="Rectangle 96">
            <a:extLst>
              <a:ext uri="{FF2B5EF4-FFF2-40B4-BE49-F238E27FC236}">
                <a16:creationId xmlns:a16="http://schemas.microsoft.com/office/drawing/2014/main" id="{304D16B5-3CEB-DD67-5D15-360975AF49FF}"/>
              </a:ext>
            </a:extLst>
          </p:cNvPr>
          <p:cNvSpPr/>
          <p:nvPr/>
        </p:nvSpPr>
        <p:spPr>
          <a:xfrm>
            <a:off x="3165943" y="783789"/>
            <a:ext cx="1321196" cy="461665"/>
          </a:xfrm>
          <a:prstGeom prst="rect">
            <a:avLst/>
          </a:prstGeom>
          <a:noFill/>
        </p:spPr>
        <p:txBody>
          <a:bodyPr wrap="none" lIns="91440" tIns="45720" rIns="91440" bIns="45720">
            <a:spAutoFit/>
          </a:bodyPr>
          <a:lstStyle/>
          <a:p>
            <a:pPr algn="ctr"/>
            <a:r>
              <a:rPr lang="en-US" sz="2400" b="1" i="1" dirty="0" err="1">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Sharding</a:t>
            </a:r>
            <a:endParaRPr lang="en-CA" sz="2400" b="1" i="1" dirty="0">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endParaRPr>
          </a:p>
        </p:txBody>
      </p:sp>
      <p:sp>
        <p:nvSpPr>
          <p:cNvPr id="98" name="Rectangle 97">
            <a:extLst>
              <a:ext uri="{FF2B5EF4-FFF2-40B4-BE49-F238E27FC236}">
                <a16:creationId xmlns:a16="http://schemas.microsoft.com/office/drawing/2014/main" id="{E4CE0F0A-A779-B032-51BA-08816BBEAA5A}"/>
              </a:ext>
            </a:extLst>
          </p:cNvPr>
          <p:cNvSpPr/>
          <p:nvPr/>
        </p:nvSpPr>
        <p:spPr>
          <a:xfrm>
            <a:off x="8812245" y="838744"/>
            <a:ext cx="1087927" cy="461665"/>
          </a:xfrm>
          <a:prstGeom prst="rect">
            <a:avLst/>
          </a:prstGeom>
          <a:noFill/>
        </p:spPr>
        <p:txBody>
          <a:bodyPr wrap="none" lIns="91440" tIns="45720" rIns="91440" bIns="45720">
            <a:spAutoFit/>
          </a:bodyPr>
          <a:lstStyle/>
          <a:p>
            <a:pPr algn="ctr"/>
            <a:r>
              <a:rPr lang="en-US" sz="2400" b="1" i="1" cap="none" spc="0"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Scaling</a:t>
            </a:r>
            <a:endParaRPr lang="en-CA" sz="2400" b="1" i="1" cap="none" spc="0"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6160363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F65062-5D3F-7729-DEE0-5D0B06425ED3}"/>
              </a:ext>
            </a:extLst>
          </p:cNvPr>
          <p:cNvSpPr>
            <a:spLocks noGrp="1"/>
          </p:cNvSpPr>
          <p:nvPr>
            <p:ph type="title"/>
          </p:nvPr>
        </p:nvSpPr>
        <p:spPr>
          <a:xfrm>
            <a:off x="1374650" y="254647"/>
            <a:ext cx="9707880" cy="277090"/>
          </a:xfrm>
        </p:spPr>
        <p:txBody>
          <a:bodyPr>
            <a:noAutofit/>
          </a:bodyPr>
          <a:lstStyle/>
          <a:p>
            <a:r>
              <a:rPr lang="en-US" sz="4000" b="1" cap="all" dirty="0">
                <a:solidFill>
                  <a:srgbClr val="100E07"/>
                </a:solidFill>
                <a:latin typeface="Calibri" panose="020F0502020204030204" pitchFamily="34" charset="0"/>
                <a:cs typeface="Calibri" panose="020F0502020204030204" pitchFamily="34" charset="0"/>
              </a:rPr>
              <a:t>Pros and Cons of Sharding and Scaling</a:t>
            </a:r>
            <a:endParaRPr lang="en-CA" sz="4000" b="1" cap="all" dirty="0">
              <a:solidFill>
                <a:srgbClr val="100E07"/>
              </a:solidFill>
              <a:latin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8E9673EA-23A3-BEF7-3F15-12D4DBFEAF7E}"/>
              </a:ext>
            </a:extLst>
          </p:cNvPr>
          <p:cNvSpPr txBox="1"/>
          <p:nvPr/>
        </p:nvSpPr>
        <p:spPr>
          <a:xfrm>
            <a:off x="950976" y="3613219"/>
            <a:ext cx="3127248" cy="369332"/>
          </a:xfrm>
          <a:prstGeom prst="rect">
            <a:avLst/>
          </a:prstGeom>
          <a:noFill/>
        </p:spPr>
        <p:txBody>
          <a:bodyPr wrap="square" rtlCol="0">
            <a:spAutoFit/>
          </a:bodyPr>
          <a:lstStyle/>
          <a:p>
            <a:r>
              <a:rPr lang="en-CA" b="1" i="1" dirty="0">
                <a:solidFill>
                  <a:srgbClr val="081907"/>
                </a:solidFill>
                <a:effectLst/>
                <a:latin typeface="Calibri" panose="020F0502020204030204" pitchFamily="34" charset="0"/>
                <a:cs typeface="Calibri" panose="020F0502020204030204" pitchFamily="34" charset="0"/>
              </a:rPr>
              <a:t>Pros of Sharding</a:t>
            </a:r>
            <a:endParaRPr lang="en-CA" b="1" i="1" dirty="0">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FF8B283B-EB2D-D10D-DAD4-9E55AA441943}"/>
              </a:ext>
            </a:extLst>
          </p:cNvPr>
          <p:cNvSpPr txBox="1"/>
          <p:nvPr/>
        </p:nvSpPr>
        <p:spPr>
          <a:xfrm>
            <a:off x="3101342" y="3659386"/>
            <a:ext cx="3127248" cy="369332"/>
          </a:xfrm>
          <a:prstGeom prst="rect">
            <a:avLst/>
          </a:prstGeom>
          <a:noFill/>
        </p:spPr>
        <p:txBody>
          <a:bodyPr wrap="square" rtlCol="0">
            <a:spAutoFit/>
          </a:bodyPr>
          <a:lstStyle/>
          <a:p>
            <a:r>
              <a:rPr lang="en-CA" b="1" dirty="0">
                <a:solidFill>
                  <a:srgbClr val="081907"/>
                </a:solidFill>
                <a:latin typeface="Calibri" panose="020F0502020204030204" pitchFamily="34" charset="0"/>
                <a:cs typeface="Calibri" panose="020F0502020204030204" pitchFamily="34" charset="0"/>
              </a:rPr>
              <a:t>Cons </a:t>
            </a:r>
            <a:r>
              <a:rPr lang="en-CA" b="1" i="0" dirty="0">
                <a:solidFill>
                  <a:srgbClr val="081907"/>
                </a:solidFill>
                <a:effectLst/>
                <a:latin typeface="Calibri" panose="020F0502020204030204" pitchFamily="34" charset="0"/>
                <a:cs typeface="Calibri" panose="020F0502020204030204" pitchFamily="34" charset="0"/>
              </a:rPr>
              <a:t>of Sharding</a:t>
            </a:r>
            <a:endParaRPr lang="en-CA" b="1" dirty="0">
              <a:latin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27B12F36-F03B-51CE-AC26-FAE4157A08E4}"/>
              </a:ext>
            </a:extLst>
          </p:cNvPr>
          <p:cNvSpPr txBox="1"/>
          <p:nvPr/>
        </p:nvSpPr>
        <p:spPr>
          <a:xfrm>
            <a:off x="6644640" y="3615452"/>
            <a:ext cx="3127248" cy="369332"/>
          </a:xfrm>
          <a:prstGeom prst="rect">
            <a:avLst/>
          </a:prstGeom>
          <a:noFill/>
        </p:spPr>
        <p:txBody>
          <a:bodyPr wrap="square" rtlCol="0">
            <a:spAutoFit/>
          </a:bodyPr>
          <a:lstStyle/>
          <a:p>
            <a:r>
              <a:rPr lang="en-CA" b="1" i="0" dirty="0">
                <a:solidFill>
                  <a:srgbClr val="081907"/>
                </a:solidFill>
                <a:effectLst/>
                <a:latin typeface="Calibri" panose="020F0502020204030204" pitchFamily="34" charset="0"/>
                <a:cs typeface="Calibri" panose="020F0502020204030204" pitchFamily="34" charset="0"/>
              </a:rPr>
              <a:t>Pros of Scaling</a:t>
            </a:r>
            <a:endParaRPr lang="en-CA" b="1" dirty="0">
              <a:latin typeface="Calibri" panose="020F0502020204030204" pitchFamily="34" charset="0"/>
              <a:cs typeface="Calibri" panose="020F0502020204030204" pitchFamily="34" charset="0"/>
            </a:endParaRPr>
          </a:p>
        </p:txBody>
      </p:sp>
      <p:sp>
        <p:nvSpPr>
          <p:cNvPr id="8" name="TextBox 7">
            <a:extLst>
              <a:ext uri="{FF2B5EF4-FFF2-40B4-BE49-F238E27FC236}">
                <a16:creationId xmlns:a16="http://schemas.microsoft.com/office/drawing/2014/main" id="{3C4E0437-D441-8943-DC6E-1BEE793B7778}"/>
              </a:ext>
            </a:extLst>
          </p:cNvPr>
          <p:cNvSpPr txBox="1"/>
          <p:nvPr/>
        </p:nvSpPr>
        <p:spPr>
          <a:xfrm>
            <a:off x="9460992" y="3620059"/>
            <a:ext cx="3127248" cy="369332"/>
          </a:xfrm>
          <a:prstGeom prst="rect">
            <a:avLst/>
          </a:prstGeom>
          <a:noFill/>
        </p:spPr>
        <p:txBody>
          <a:bodyPr wrap="square" rtlCol="0">
            <a:spAutoFit/>
          </a:bodyPr>
          <a:lstStyle/>
          <a:p>
            <a:r>
              <a:rPr lang="en-CA" b="1" i="1" dirty="0">
                <a:solidFill>
                  <a:srgbClr val="081907"/>
                </a:solidFill>
                <a:latin typeface="Calibri" panose="020F0502020204030204" pitchFamily="34" charset="0"/>
                <a:cs typeface="Calibri" panose="020F0502020204030204" pitchFamily="34" charset="0"/>
              </a:rPr>
              <a:t>Cons </a:t>
            </a:r>
            <a:r>
              <a:rPr lang="en-CA" b="1" i="1" dirty="0">
                <a:solidFill>
                  <a:srgbClr val="081907"/>
                </a:solidFill>
                <a:effectLst/>
                <a:latin typeface="Calibri" panose="020F0502020204030204" pitchFamily="34" charset="0"/>
                <a:cs typeface="Calibri" panose="020F0502020204030204" pitchFamily="34" charset="0"/>
              </a:rPr>
              <a:t>of Scaling</a:t>
            </a:r>
            <a:endParaRPr lang="en-CA" b="1" i="1" dirty="0">
              <a:latin typeface="Calibri" panose="020F050202020403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76D8EA32-0F80-59F6-C3F5-76EA8142EBD6}"/>
              </a:ext>
            </a:extLst>
          </p:cNvPr>
          <p:cNvSpPr txBox="1"/>
          <p:nvPr/>
        </p:nvSpPr>
        <p:spPr>
          <a:xfrm>
            <a:off x="804672" y="4223534"/>
            <a:ext cx="2414016" cy="1954381"/>
          </a:xfrm>
          <a:prstGeom prst="rect">
            <a:avLst/>
          </a:prstGeom>
          <a:noFill/>
        </p:spPr>
        <p:txBody>
          <a:bodyPr wrap="square" rtlCol="0">
            <a:spAutoFit/>
          </a:bodyPr>
          <a:lstStyle/>
          <a:p>
            <a:pPr marL="285750" indent="-285750">
              <a:buFont typeface="Arial" panose="020B0604020202020204" pitchFamily="34" charset="0"/>
              <a:buChar char="•"/>
            </a:pPr>
            <a:r>
              <a:rPr lang="en-US" sz="1500" b="0" i="1" dirty="0">
                <a:effectLst/>
                <a:latin typeface="Calibri" panose="020F0502020204030204" pitchFamily="34" charset="0"/>
                <a:cs typeface="Calibri" panose="020F0502020204030204" pitchFamily="34" charset="0"/>
              </a:rPr>
              <a:t>Improved performance</a:t>
            </a:r>
          </a:p>
          <a:p>
            <a:pPr marL="285750" indent="-285750">
              <a:buFont typeface="Arial" panose="020B0604020202020204" pitchFamily="34" charset="0"/>
              <a:buChar char="•"/>
            </a:pPr>
            <a:r>
              <a:rPr lang="en-US" sz="1500" b="0" i="1" dirty="0">
                <a:effectLst/>
                <a:latin typeface="Calibri" panose="020F0502020204030204" pitchFamily="34" charset="0"/>
                <a:cs typeface="Calibri" panose="020F0502020204030204" pitchFamily="34" charset="0"/>
              </a:rPr>
              <a:t>Greater availability</a:t>
            </a:r>
          </a:p>
          <a:p>
            <a:pPr marL="285750" indent="-285750">
              <a:buFont typeface="Arial" panose="020B0604020202020204" pitchFamily="34" charset="0"/>
              <a:buChar char="•"/>
            </a:pPr>
            <a:r>
              <a:rPr lang="en-US" sz="1500" b="1" i="1" dirty="0">
                <a:effectLst/>
                <a:latin typeface="Calibri" panose="020F0502020204030204" pitchFamily="34" charset="0"/>
                <a:cs typeface="Calibri" panose="020F0502020204030204" pitchFamily="34" charset="0"/>
              </a:rPr>
              <a:t>Enhanced security</a:t>
            </a:r>
          </a:p>
          <a:p>
            <a:pPr marL="285750" indent="-285750">
              <a:buFont typeface="Arial" panose="020B0604020202020204" pitchFamily="34" charset="0"/>
              <a:buChar char="•"/>
            </a:pPr>
            <a:r>
              <a:rPr lang="en-US" sz="1500" i="1" dirty="0">
                <a:latin typeface="Calibri" panose="020F0502020204030204" pitchFamily="34" charset="0"/>
                <a:cs typeface="Calibri" panose="020F0502020204030204" pitchFamily="34" charset="0"/>
              </a:rPr>
              <a:t>Scalability</a:t>
            </a:r>
          </a:p>
          <a:p>
            <a:pPr marL="285750" indent="-285750">
              <a:buFont typeface="Arial" panose="020B0604020202020204" pitchFamily="34" charset="0"/>
              <a:buChar char="•"/>
            </a:pPr>
            <a:r>
              <a:rPr lang="en-US" sz="1500" i="1" dirty="0">
                <a:latin typeface="Calibri" panose="020F0502020204030204" pitchFamily="34" charset="0"/>
                <a:cs typeface="Calibri" panose="020F0502020204030204" pitchFamily="34" charset="0"/>
              </a:rPr>
              <a:t>Cost effective</a:t>
            </a:r>
          </a:p>
          <a:p>
            <a:pPr marL="285750" indent="-285750">
              <a:buFont typeface="Arial" panose="020B0604020202020204" pitchFamily="34" charset="0"/>
              <a:buChar char="•"/>
            </a:pPr>
            <a:r>
              <a:rPr lang="en-US" sz="1500" i="1" dirty="0">
                <a:latin typeface="Calibri" panose="020F0502020204030204" pitchFamily="34" charset="0"/>
                <a:cs typeface="Calibri" panose="020F0502020204030204" pitchFamily="34" charset="0"/>
              </a:rPr>
              <a:t>Geographical distribution</a:t>
            </a:r>
            <a:endParaRPr lang="en-US" sz="1500" b="0" i="1" dirty="0">
              <a:effectLst/>
              <a:latin typeface="Calibri" panose="020F0502020204030204" pitchFamily="34" charset="0"/>
              <a:cs typeface="Calibri" panose="020F0502020204030204" pitchFamily="34" charset="0"/>
            </a:endParaRPr>
          </a:p>
          <a:p>
            <a:endParaRPr lang="en-CA" sz="1600" dirty="0">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7BF0ACA7-B846-30F6-CE26-9414FE8EB223}"/>
              </a:ext>
            </a:extLst>
          </p:cNvPr>
          <p:cNvSpPr txBox="1"/>
          <p:nvPr/>
        </p:nvSpPr>
        <p:spPr>
          <a:xfrm>
            <a:off x="3159254" y="4199297"/>
            <a:ext cx="2414016" cy="2169825"/>
          </a:xfrm>
          <a:prstGeom prst="rect">
            <a:avLst/>
          </a:prstGeom>
          <a:noFill/>
        </p:spPr>
        <p:txBody>
          <a:bodyPr wrap="square" rtlCol="0">
            <a:spAutoFit/>
          </a:bodyPr>
          <a:lstStyle/>
          <a:p>
            <a:pPr marL="285750" indent="-285750">
              <a:buFont typeface="Arial" panose="020B0604020202020204" pitchFamily="34" charset="0"/>
              <a:buChar char="•"/>
            </a:pPr>
            <a:r>
              <a:rPr lang="en-US" sz="1500" b="1" i="1" dirty="0">
                <a:latin typeface="Calibri" panose="020F0502020204030204" pitchFamily="34" charset="0"/>
                <a:cs typeface="Calibri" panose="020F0502020204030204" pitchFamily="34" charset="0"/>
              </a:rPr>
              <a:t>Complexity</a:t>
            </a:r>
          </a:p>
          <a:p>
            <a:pPr marL="285750" indent="-285750">
              <a:buFont typeface="Arial" panose="020B0604020202020204" pitchFamily="34" charset="0"/>
              <a:buChar char="•"/>
            </a:pPr>
            <a:r>
              <a:rPr lang="en-US" sz="1500" i="1" dirty="0">
                <a:latin typeface="Calibri" panose="020F0502020204030204" pitchFamily="34" charset="0"/>
                <a:cs typeface="Calibri" panose="020F0502020204030204" pitchFamily="34" charset="0"/>
              </a:rPr>
              <a:t>Higher costs</a:t>
            </a:r>
          </a:p>
          <a:p>
            <a:pPr marL="285750" indent="-285750">
              <a:buFont typeface="Arial" panose="020B0604020202020204" pitchFamily="34" charset="0"/>
              <a:buChar char="•"/>
            </a:pPr>
            <a:r>
              <a:rPr lang="en-US" sz="1500" i="1" dirty="0">
                <a:latin typeface="Calibri" panose="020F0502020204030204" pitchFamily="34" charset="0"/>
                <a:cs typeface="Calibri" panose="020F0502020204030204" pitchFamily="34" charset="0"/>
              </a:rPr>
              <a:t>Potential for data loss</a:t>
            </a:r>
          </a:p>
          <a:p>
            <a:pPr marL="285750" indent="-285750">
              <a:buFont typeface="Arial" panose="020B0604020202020204" pitchFamily="34" charset="0"/>
              <a:buChar char="•"/>
            </a:pPr>
            <a:r>
              <a:rPr lang="en-CA" sz="1500" b="1" i="1" dirty="0">
                <a:latin typeface="Calibri" panose="020F0502020204030204" pitchFamily="34" charset="0"/>
                <a:cs typeface="Calibri" panose="020F0502020204030204" pitchFamily="34" charset="0"/>
              </a:rPr>
              <a:t>Data Distribution Complexity</a:t>
            </a:r>
            <a:endParaRPr lang="en-US" sz="1500" b="1" i="1"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CA" sz="1500" i="1" dirty="0">
                <a:latin typeface="Calibri" panose="020F0502020204030204" pitchFamily="34" charset="0"/>
                <a:cs typeface="Calibri" panose="020F0502020204030204" pitchFamily="34" charset="0"/>
              </a:rPr>
              <a:t>Increased Complexity</a:t>
            </a:r>
            <a:endParaRPr lang="en-US" sz="1500" i="1"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1500" b="1" i="1" dirty="0">
                <a:latin typeface="Calibri" panose="020F0502020204030204" pitchFamily="34" charset="0"/>
                <a:cs typeface="Calibri" panose="020F0502020204030204" pitchFamily="34" charset="0"/>
              </a:rPr>
              <a:t>Complications in </a:t>
            </a:r>
            <a:r>
              <a:rPr lang="en-CA" sz="1500" b="1" i="1" dirty="0">
                <a:latin typeface="Calibri" panose="020F0502020204030204" pitchFamily="34" charset="0"/>
                <a:cs typeface="Calibri" panose="020F0502020204030204" pitchFamily="34" charset="0"/>
              </a:rPr>
              <a:t>Backup and Restore</a:t>
            </a:r>
            <a:endParaRPr lang="en-US" sz="1500" b="1" i="1" dirty="0">
              <a:latin typeface="Calibri" panose="020F0502020204030204" pitchFamily="34" charset="0"/>
              <a:cs typeface="Calibri" panose="020F0502020204030204" pitchFamily="34" charset="0"/>
            </a:endParaRPr>
          </a:p>
          <a:p>
            <a:endParaRPr lang="en-CA" sz="1500" dirty="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856BC9CE-9EE9-1A33-D973-224007382154}"/>
              </a:ext>
            </a:extLst>
          </p:cNvPr>
          <p:cNvSpPr txBox="1"/>
          <p:nvPr/>
        </p:nvSpPr>
        <p:spPr>
          <a:xfrm>
            <a:off x="6600446" y="4069637"/>
            <a:ext cx="2414016" cy="2169825"/>
          </a:xfrm>
          <a:prstGeom prst="rect">
            <a:avLst/>
          </a:prstGeom>
          <a:noFill/>
        </p:spPr>
        <p:txBody>
          <a:bodyPr wrap="square" rtlCol="0">
            <a:spAutoFit/>
          </a:bodyPr>
          <a:lstStyle/>
          <a:p>
            <a:pPr marL="285750" indent="-285750">
              <a:buFont typeface="Arial" panose="020B0604020202020204" pitchFamily="34" charset="0"/>
              <a:buChar char="•"/>
            </a:pPr>
            <a:r>
              <a:rPr lang="en-US" sz="1500" i="1" dirty="0">
                <a:latin typeface="Calibri" panose="020F0502020204030204" pitchFamily="34" charset="0"/>
                <a:cs typeface="Calibri" panose="020F0502020204030204" pitchFamily="34" charset="0"/>
              </a:rPr>
              <a:t>Improved performance</a:t>
            </a:r>
          </a:p>
          <a:p>
            <a:pPr marL="285750" indent="-285750">
              <a:buFont typeface="Arial" panose="020B0604020202020204" pitchFamily="34" charset="0"/>
              <a:buChar char="•"/>
            </a:pPr>
            <a:r>
              <a:rPr lang="en-US" sz="1500" i="1" dirty="0">
                <a:latin typeface="Calibri" panose="020F0502020204030204" pitchFamily="34" charset="0"/>
                <a:cs typeface="Calibri" panose="020F0502020204030204" pitchFamily="34" charset="0"/>
              </a:rPr>
              <a:t> Greater availability</a:t>
            </a:r>
          </a:p>
          <a:p>
            <a:pPr marL="285750" indent="-285750">
              <a:buFont typeface="Arial" panose="020B0604020202020204" pitchFamily="34" charset="0"/>
              <a:buChar char="•"/>
            </a:pPr>
            <a:r>
              <a:rPr lang="en-US" sz="1500" i="1" dirty="0">
                <a:latin typeface="Calibri" panose="020F0502020204030204" pitchFamily="34" charset="0"/>
                <a:cs typeface="Calibri" panose="020F0502020204030204" pitchFamily="34" charset="0"/>
              </a:rPr>
              <a:t>Cost-effective</a:t>
            </a:r>
          </a:p>
          <a:p>
            <a:pPr marL="285750" indent="-285750">
              <a:buFont typeface="Arial" panose="020B0604020202020204" pitchFamily="34" charset="0"/>
              <a:buChar char="•"/>
            </a:pPr>
            <a:r>
              <a:rPr lang="en-CA" sz="1500" i="1" dirty="0">
                <a:latin typeface="Calibri" panose="020F0502020204030204" pitchFamily="34" charset="0"/>
                <a:cs typeface="Calibri" panose="020F0502020204030204" pitchFamily="34" charset="0"/>
              </a:rPr>
              <a:t>Redundancy and High Availability</a:t>
            </a:r>
            <a:endParaRPr lang="en-US" sz="1500" i="1"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CA" sz="1500" i="1" dirty="0">
                <a:latin typeface="Calibri" panose="020F0502020204030204" pitchFamily="34" charset="0"/>
                <a:cs typeface="Calibri" panose="020F0502020204030204" pitchFamily="34" charset="0"/>
              </a:rPr>
              <a:t>Enhanced User Experience</a:t>
            </a:r>
            <a:endParaRPr lang="en-US" sz="1500" i="1"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CA" sz="1500" i="1" dirty="0">
                <a:latin typeface="Calibri" panose="020F0502020204030204" pitchFamily="34" charset="0"/>
                <a:cs typeface="Calibri" panose="020F0502020204030204" pitchFamily="34" charset="0"/>
              </a:rPr>
              <a:t>Geographical Distribution</a:t>
            </a:r>
          </a:p>
        </p:txBody>
      </p:sp>
      <p:sp>
        <p:nvSpPr>
          <p:cNvPr id="12" name="TextBox 11">
            <a:extLst>
              <a:ext uri="{FF2B5EF4-FFF2-40B4-BE49-F238E27FC236}">
                <a16:creationId xmlns:a16="http://schemas.microsoft.com/office/drawing/2014/main" id="{4A66FCB0-3DE1-D956-9138-30118EBA6230}"/>
              </a:ext>
            </a:extLst>
          </p:cNvPr>
          <p:cNvSpPr txBox="1"/>
          <p:nvPr/>
        </p:nvSpPr>
        <p:spPr>
          <a:xfrm>
            <a:off x="9363456" y="4031936"/>
            <a:ext cx="2414016" cy="2416046"/>
          </a:xfrm>
          <a:prstGeom prst="rect">
            <a:avLst/>
          </a:prstGeom>
          <a:noFill/>
        </p:spPr>
        <p:txBody>
          <a:bodyPr wrap="square" rtlCol="0">
            <a:spAutoFit/>
          </a:bodyPr>
          <a:lstStyle/>
          <a:p>
            <a:pPr marL="285750" indent="-285750">
              <a:buFont typeface="Arial" panose="020B0604020202020204" pitchFamily="34" charset="0"/>
              <a:buChar char="•"/>
            </a:pPr>
            <a:r>
              <a:rPr lang="en-US" sz="1500" i="1" dirty="0">
                <a:latin typeface="Calibri" panose="020F0502020204030204" pitchFamily="34" charset="0"/>
                <a:cs typeface="Calibri" panose="020F0502020204030204" pitchFamily="34" charset="0"/>
              </a:rPr>
              <a:t>Limited capacity</a:t>
            </a:r>
          </a:p>
          <a:p>
            <a:pPr marL="285750" indent="-285750">
              <a:buFont typeface="Arial" panose="020B0604020202020204" pitchFamily="34" charset="0"/>
              <a:buChar char="•"/>
            </a:pPr>
            <a:r>
              <a:rPr lang="en-US" sz="1500" i="1" dirty="0">
                <a:latin typeface="Calibri" panose="020F0502020204030204" pitchFamily="34" charset="0"/>
                <a:cs typeface="Calibri" panose="020F0502020204030204" pitchFamily="34" charset="0"/>
              </a:rPr>
              <a:t>Potential for downtime </a:t>
            </a:r>
          </a:p>
          <a:p>
            <a:pPr marL="285750" indent="-285750">
              <a:buFont typeface="Arial" panose="020B0604020202020204" pitchFamily="34" charset="0"/>
              <a:buChar char="•"/>
            </a:pPr>
            <a:r>
              <a:rPr lang="en-US" sz="1500" i="1" dirty="0">
                <a:latin typeface="Calibri" panose="020F0502020204030204" pitchFamily="34" charset="0"/>
                <a:cs typeface="Calibri" panose="020F0502020204030204" pitchFamily="34" charset="0"/>
              </a:rPr>
              <a:t>Technical complexity</a:t>
            </a:r>
          </a:p>
          <a:p>
            <a:pPr marL="285750" indent="-285750">
              <a:buFont typeface="Arial" panose="020B0604020202020204" pitchFamily="34" charset="0"/>
              <a:buChar char="•"/>
            </a:pPr>
            <a:r>
              <a:rPr lang="en-US" sz="1500" i="1" dirty="0">
                <a:latin typeface="Calibri" panose="020F0502020204030204" pitchFamily="34" charset="0"/>
                <a:cs typeface="Calibri" panose="020F0502020204030204" pitchFamily="34" charset="0"/>
              </a:rPr>
              <a:t>Cost</a:t>
            </a:r>
          </a:p>
          <a:p>
            <a:pPr marL="285750" indent="-285750">
              <a:buFont typeface="Arial" panose="020B0604020202020204" pitchFamily="34" charset="0"/>
              <a:buChar char="•"/>
            </a:pPr>
            <a:r>
              <a:rPr lang="en-CA" sz="1500" i="1" dirty="0">
                <a:latin typeface="Calibri" panose="020F0502020204030204" pitchFamily="34" charset="0"/>
                <a:cs typeface="Calibri" panose="020F0502020204030204" pitchFamily="34" charset="0"/>
              </a:rPr>
              <a:t>Single Points of Failure</a:t>
            </a:r>
            <a:endParaRPr lang="en-US" sz="1500" i="1"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CA" sz="1500" i="1" dirty="0">
                <a:latin typeface="Calibri" panose="020F0502020204030204" pitchFamily="34" charset="0"/>
                <a:cs typeface="Calibri" panose="020F0502020204030204" pitchFamily="34" charset="0"/>
              </a:rPr>
              <a:t>Application Compatibility</a:t>
            </a:r>
            <a:endParaRPr lang="en-US" sz="1500" i="1"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CA" sz="1500" b="1" i="1" dirty="0">
                <a:latin typeface="Calibri" panose="020F0502020204030204" pitchFamily="34" charset="0"/>
                <a:cs typeface="Calibri" panose="020F0502020204030204" pitchFamily="34" charset="0"/>
              </a:rPr>
              <a:t>Overhead for Small Datasets</a:t>
            </a:r>
            <a:endParaRPr lang="en-US" sz="1500" b="1" i="1" dirty="0">
              <a:latin typeface="Calibri" panose="020F0502020204030204" pitchFamily="34" charset="0"/>
              <a:cs typeface="Calibri" panose="020F0502020204030204" pitchFamily="34" charset="0"/>
            </a:endParaRPr>
          </a:p>
          <a:p>
            <a:endParaRPr lang="en-CA" sz="1600" dirty="0">
              <a:latin typeface="Times New Roman" panose="02020603050405020304" pitchFamily="18" charset="0"/>
              <a:cs typeface="Times New Roman" panose="02020603050405020304" pitchFamily="18" charset="0"/>
            </a:endParaRPr>
          </a:p>
        </p:txBody>
      </p:sp>
      <p:pic>
        <p:nvPicPr>
          <p:cNvPr id="2050" name="Picture 2">
            <a:extLst>
              <a:ext uri="{FF2B5EF4-FFF2-40B4-BE49-F238E27FC236}">
                <a16:creationId xmlns:a16="http://schemas.microsoft.com/office/drawing/2014/main" id="{4C1F4E8D-0FA8-3760-2B05-0F6922FEDB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5527" y="1398206"/>
            <a:ext cx="1883665" cy="2215014"/>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Querétaro entró al liderazgo mundial para el desarrollo de Data Centers">
            <a:extLst>
              <a:ext uri="{FF2B5EF4-FFF2-40B4-BE49-F238E27FC236}">
                <a16:creationId xmlns:a16="http://schemas.microsoft.com/office/drawing/2014/main" id="{E4B81380-D0E3-2018-C776-84AF38E7DE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56942" y="1516041"/>
            <a:ext cx="2371344" cy="2143345"/>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Data Center - Enterprise Technology | Communication Infrastructure |  Digital Automation | Syndrome">
            <a:extLst>
              <a:ext uri="{FF2B5EF4-FFF2-40B4-BE49-F238E27FC236}">
                <a16:creationId xmlns:a16="http://schemas.microsoft.com/office/drawing/2014/main" id="{D613392D-AB65-AEBA-9120-79BB25E5C2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78701" y="1746947"/>
            <a:ext cx="2531366" cy="1681531"/>
          </a:xfrm>
          <a:prstGeom prst="rect">
            <a:avLst/>
          </a:prstGeom>
          <a:noFill/>
          <a:extLst>
            <a:ext uri="{909E8E84-426E-40DD-AFC4-6F175D3DCCD1}">
              <a14:hiddenFill xmlns:a14="http://schemas.microsoft.com/office/drawing/2010/main">
                <a:solidFill>
                  <a:srgbClr val="FFFFFF"/>
                </a:solidFill>
              </a14:hiddenFill>
            </a:ext>
          </a:extLst>
        </p:spPr>
      </p:pic>
      <p:pic>
        <p:nvPicPr>
          <p:cNvPr id="2066" name="Picture 18" descr="ESDS - Managed Cloud Data Center in India">
            <a:extLst>
              <a:ext uri="{FF2B5EF4-FFF2-40B4-BE49-F238E27FC236}">
                <a16:creationId xmlns:a16="http://schemas.microsoft.com/office/drawing/2014/main" id="{1F0EE98B-9846-9C17-C59B-12E0A019B6A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10067" y="1398206"/>
            <a:ext cx="2606040" cy="2141313"/>
          </a:xfrm>
          <a:prstGeom prst="rect">
            <a:avLst/>
          </a:prstGeom>
          <a:noFill/>
          <a:extLst>
            <a:ext uri="{909E8E84-426E-40DD-AFC4-6F175D3DCCD1}">
              <a14:hiddenFill xmlns:a14="http://schemas.microsoft.com/office/drawing/2010/main">
                <a:solidFill>
                  <a:srgbClr val="FFFFFF"/>
                </a:solidFill>
              </a14:hiddenFill>
            </a:ext>
          </a:extLst>
        </p:spPr>
      </p:pic>
      <p:cxnSp>
        <p:nvCxnSpPr>
          <p:cNvPr id="18" name="Straight Connector 17">
            <a:extLst>
              <a:ext uri="{FF2B5EF4-FFF2-40B4-BE49-F238E27FC236}">
                <a16:creationId xmlns:a16="http://schemas.microsoft.com/office/drawing/2014/main" id="{AFDD5D4A-3B81-8A5B-16A4-6E662FA815BA}"/>
              </a:ext>
            </a:extLst>
          </p:cNvPr>
          <p:cNvCxnSpPr/>
          <p:nvPr/>
        </p:nvCxnSpPr>
        <p:spPr>
          <a:xfrm>
            <a:off x="5925312" y="1516041"/>
            <a:ext cx="0" cy="4948767"/>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003115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B7AEFB0-51F2-5449-996C-73382891D2F9}"/>
              </a:ext>
            </a:extLst>
          </p:cNvPr>
          <p:cNvSpPr>
            <a:spLocks noGrp="1"/>
          </p:cNvSpPr>
          <p:nvPr>
            <p:ph type="ctrTitle"/>
          </p:nvPr>
        </p:nvSpPr>
        <p:spPr>
          <a:xfrm>
            <a:off x="780409" y="758951"/>
            <a:ext cx="5843454" cy="1921448"/>
          </a:xfrm>
        </p:spPr>
        <p:txBody>
          <a:bodyPr anchor="b">
            <a:normAutofit/>
          </a:bodyPr>
          <a:lstStyle/>
          <a:p>
            <a:r>
              <a:rPr lang="en-US" sz="6000" b="1" i="1" dirty="0">
                <a:latin typeface="Calibri" panose="020F0502020204030204" pitchFamily="34" charset="0"/>
                <a:cs typeface="Calibri" panose="020F0502020204030204" pitchFamily="34" charset="0"/>
              </a:rPr>
              <a:t>Database performance</a:t>
            </a:r>
          </a:p>
        </p:txBody>
      </p:sp>
      <p:sp>
        <p:nvSpPr>
          <p:cNvPr id="5" name="Subtitle 4">
            <a:extLst>
              <a:ext uri="{FF2B5EF4-FFF2-40B4-BE49-F238E27FC236}">
                <a16:creationId xmlns:a16="http://schemas.microsoft.com/office/drawing/2014/main" id="{B0F6D6CF-8D73-6643-A348-53AAE29FD1C2}"/>
              </a:ext>
            </a:extLst>
          </p:cNvPr>
          <p:cNvSpPr>
            <a:spLocks noGrp="1"/>
          </p:cNvSpPr>
          <p:nvPr>
            <p:ph type="subTitle" idx="1"/>
          </p:nvPr>
        </p:nvSpPr>
        <p:spPr>
          <a:xfrm>
            <a:off x="783180" y="5693845"/>
            <a:ext cx="4750050" cy="524347"/>
          </a:xfrm>
        </p:spPr>
        <p:txBody>
          <a:bodyPr vert="horz" lIns="91440" tIns="45720" rIns="91440" bIns="45720" rtlCol="0" anchor="t">
            <a:normAutofit fontScale="77500" lnSpcReduction="20000"/>
          </a:bodyPr>
          <a:lstStyle/>
          <a:p>
            <a:r>
              <a:rPr lang="en-US" i="1" dirty="0">
                <a:latin typeface="Calibri" panose="020F0502020204030204" pitchFamily="34" charset="0"/>
                <a:cs typeface="Calibri" panose="020F0502020204030204" pitchFamily="34" charset="0"/>
              </a:rPr>
              <a:t>Presenter-Veerpal KAUR(</a:t>
            </a:r>
            <a:r>
              <a:rPr lang="en-US" sz="2300" i="1" dirty="0">
                <a:effectLst/>
                <a:latin typeface="Calibri" panose="020F0502020204030204" pitchFamily="34" charset="0"/>
                <a:ea typeface="Calibri" panose="020F0502020204030204" pitchFamily="34" charset="0"/>
                <a:cs typeface="Calibri" panose="020F0502020204030204" pitchFamily="34" charset="0"/>
              </a:rPr>
              <a:t>8901084</a:t>
            </a:r>
            <a:r>
              <a:rPr lang="en-US" sz="2300" i="1" dirty="0">
                <a:latin typeface="Calibri" panose="020F0502020204030204" pitchFamily="34" charset="0"/>
                <a:cs typeface="Calibri" panose="020F0502020204030204" pitchFamily="34" charset="0"/>
              </a:rPr>
              <a:t>)</a:t>
            </a:r>
          </a:p>
        </p:txBody>
      </p:sp>
      <p:pic>
        <p:nvPicPr>
          <p:cNvPr id="2" name="Picture 2" descr="Illuminated server room panel">
            <a:extLst>
              <a:ext uri="{FF2B5EF4-FFF2-40B4-BE49-F238E27FC236}">
                <a16:creationId xmlns:a16="http://schemas.microsoft.com/office/drawing/2014/main" id="{CAB91006-A019-1BEA-2ACD-0DE3F356AF35}"/>
              </a:ext>
            </a:extLst>
          </p:cNvPr>
          <p:cNvPicPr>
            <a:picLocks noChangeAspect="1"/>
          </p:cNvPicPr>
          <p:nvPr/>
        </p:nvPicPr>
        <p:blipFill>
          <a:blip r:embed="rId2"/>
          <a:stretch>
            <a:fillRect/>
          </a:stretch>
        </p:blipFill>
        <p:spPr>
          <a:xfrm>
            <a:off x="6904776" y="462705"/>
            <a:ext cx="4750050" cy="593259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41677645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bstract background of mesh">
            <a:extLst>
              <a:ext uri="{FF2B5EF4-FFF2-40B4-BE49-F238E27FC236}">
                <a16:creationId xmlns:a16="http://schemas.microsoft.com/office/drawing/2014/main" id="{602BB878-6A81-B20F-5A08-E00204FC19DE}"/>
              </a:ext>
            </a:extLst>
          </p:cNvPr>
          <p:cNvPicPr>
            <a:picLocks noChangeAspect="1"/>
          </p:cNvPicPr>
          <p:nvPr/>
        </p:nvPicPr>
        <p:blipFill>
          <a:blip r:embed="rId3"/>
          <a:stretch>
            <a:fillRect/>
          </a:stretch>
        </p:blipFill>
        <p:spPr>
          <a:xfrm>
            <a:off x="1" y="0"/>
            <a:ext cx="12158596" cy="6858000"/>
          </a:xfrm>
          <a:prstGeom prst="rect">
            <a:avLst/>
          </a:prstGeom>
        </p:spPr>
      </p:pic>
      <p:sp>
        <p:nvSpPr>
          <p:cNvPr id="7" name="Rectangle 6">
            <a:extLst>
              <a:ext uri="{FF2B5EF4-FFF2-40B4-BE49-F238E27FC236}">
                <a16:creationId xmlns:a16="http://schemas.microsoft.com/office/drawing/2014/main" id="{A227D85F-9E4E-266A-CF26-F0949000F882}"/>
              </a:ext>
            </a:extLst>
          </p:cNvPr>
          <p:cNvSpPr/>
          <p:nvPr/>
        </p:nvSpPr>
        <p:spPr>
          <a:xfrm>
            <a:off x="418578" y="489525"/>
            <a:ext cx="11354844" cy="5987441"/>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IN" dirty="0"/>
          </a:p>
        </p:txBody>
      </p:sp>
      <p:sp>
        <p:nvSpPr>
          <p:cNvPr id="3" name="Title 2">
            <a:extLst>
              <a:ext uri="{FF2B5EF4-FFF2-40B4-BE49-F238E27FC236}">
                <a16:creationId xmlns:a16="http://schemas.microsoft.com/office/drawing/2014/main" id="{4391F52C-47D7-432A-87D0-D88597D07D07}"/>
              </a:ext>
            </a:extLst>
          </p:cNvPr>
          <p:cNvSpPr>
            <a:spLocks noGrp="1"/>
          </p:cNvSpPr>
          <p:nvPr>
            <p:ph type="title"/>
          </p:nvPr>
        </p:nvSpPr>
        <p:spPr>
          <a:xfrm>
            <a:off x="830893" y="529949"/>
            <a:ext cx="10058400" cy="1289304"/>
          </a:xfrm>
        </p:spPr>
        <p:txBody>
          <a:bodyPr/>
          <a:lstStyle/>
          <a:p>
            <a:r>
              <a:rPr lang="en-US" b="1" i="1" dirty="0">
                <a:latin typeface="Calibri" panose="020F0502020204030204" pitchFamily="34" charset="0"/>
                <a:cs typeface="Calibri" panose="020F0502020204030204" pitchFamily="34" charset="0"/>
              </a:rPr>
              <a:t>Introduction</a:t>
            </a:r>
          </a:p>
        </p:txBody>
      </p:sp>
      <p:sp>
        <p:nvSpPr>
          <p:cNvPr id="2" name="Content Placeholder 1">
            <a:extLst>
              <a:ext uri="{FF2B5EF4-FFF2-40B4-BE49-F238E27FC236}">
                <a16:creationId xmlns:a16="http://schemas.microsoft.com/office/drawing/2014/main" id="{1517D772-EB16-4FBD-9504-365672A1530A}"/>
              </a:ext>
            </a:extLst>
          </p:cNvPr>
          <p:cNvSpPr>
            <a:spLocks noGrp="1"/>
          </p:cNvSpPr>
          <p:nvPr>
            <p:ph idx="1"/>
          </p:nvPr>
        </p:nvSpPr>
        <p:spPr>
          <a:xfrm>
            <a:off x="830893" y="1943684"/>
            <a:ext cx="10235017" cy="4828782"/>
          </a:xfrm>
        </p:spPr>
        <p:txBody>
          <a:bodyPr>
            <a:normAutofit/>
          </a:bodyPr>
          <a:lstStyle/>
          <a:p>
            <a:pPr>
              <a:lnSpc>
                <a:spcPts val="2000"/>
              </a:lnSpc>
            </a:pPr>
            <a:r>
              <a:rPr lang="en-US" sz="1800" i="1" kern="100" dirty="0">
                <a:effectLst/>
                <a:latin typeface="Calibri" panose="020F0502020204030204" pitchFamily="34" charset="0"/>
                <a:ea typeface="Calibri" panose="020F0502020204030204" pitchFamily="34" charset="0"/>
                <a:cs typeface="Calibri" panose="020F0502020204030204" pitchFamily="34" charset="0"/>
              </a:rPr>
              <a:t>Performance refers to the efficiency, effectiveness and quality of a particular process, task, or system. The performance of a database refers to its ability to handle data storage, retrieval, manipulation, and processing tasks efficiently and effectively. </a:t>
            </a:r>
          </a:p>
          <a:p>
            <a:pPr>
              <a:lnSpc>
                <a:spcPts val="2000"/>
              </a:lnSpc>
            </a:pPr>
            <a:r>
              <a:rPr lang="en-US" sz="1800" i="1" kern="100" dirty="0">
                <a:effectLst/>
                <a:latin typeface="Calibri" panose="020F0502020204030204" pitchFamily="34" charset="0"/>
                <a:ea typeface="Calibri" panose="020F0502020204030204" pitchFamily="34" charset="0"/>
                <a:cs typeface="Calibri" panose="020F0502020204030204" pitchFamily="34" charset="0"/>
              </a:rPr>
              <a:t>Several factors on which a performance of database can judged such as:</a:t>
            </a:r>
          </a:p>
          <a:p>
            <a:pPr>
              <a:lnSpc>
                <a:spcPts val="2000"/>
              </a:lnSpc>
            </a:pPr>
            <a:r>
              <a:rPr lang="en-US" sz="1800" b="1" i="1" kern="100" dirty="0">
                <a:effectLst/>
                <a:latin typeface="Calibri" panose="020F0502020204030204" pitchFamily="34" charset="0"/>
                <a:ea typeface="Calibri" panose="020F0502020204030204" pitchFamily="34" charset="0"/>
                <a:cs typeface="Calibri" panose="020F0502020204030204" pitchFamily="34" charset="0"/>
              </a:rPr>
              <a:t>- Latency: </a:t>
            </a:r>
            <a:r>
              <a:rPr lang="en-US" sz="1800" i="1" kern="100" dirty="0">
                <a:effectLst/>
                <a:latin typeface="Calibri" panose="020F0502020204030204" pitchFamily="34" charset="0"/>
                <a:ea typeface="Calibri" panose="020F0502020204030204" pitchFamily="34" charset="0"/>
                <a:cs typeface="Calibri" panose="020F0502020204030204" pitchFamily="34" charset="0"/>
              </a:rPr>
              <a:t>The amount of time it takes for one operation (such as a read or write) to be finished.</a:t>
            </a:r>
            <a:endParaRPr lang="en-IN" sz="1800" i="1" kern="100" dirty="0">
              <a:effectLst/>
              <a:latin typeface="Calibri" panose="020F0502020204030204" pitchFamily="34" charset="0"/>
              <a:ea typeface="Calibri" panose="020F0502020204030204" pitchFamily="34" charset="0"/>
              <a:cs typeface="Calibri" panose="020F0502020204030204" pitchFamily="34" charset="0"/>
            </a:endParaRPr>
          </a:p>
          <a:p>
            <a:pPr>
              <a:lnSpc>
                <a:spcPct val="107000"/>
              </a:lnSpc>
              <a:spcAft>
                <a:spcPts val="800"/>
              </a:spcAft>
            </a:pPr>
            <a:r>
              <a:rPr lang="en-US" sz="1800" b="1" i="1" kern="100" dirty="0">
                <a:effectLst/>
                <a:latin typeface="Calibri" panose="020F0502020204030204" pitchFamily="34" charset="0"/>
                <a:ea typeface="Calibri" panose="020F0502020204030204" pitchFamily="34" charset="0"/>
                <a:cs typeface="Calibri" panose="020F0502020204030204" pitchFamily="34" charset="0"/>
              </a:rPr>
              <a:t>- Throughput</a:t>
            </a:r>
            <a:r>
              <a:rPr lang="en-US" sz="1800" i="1" kern="100" dirty="0">
                <a:effectLst/>
                <a:latin typeface="Calibri" panose="020F0502020204030204" pitchFamily="34" charset="0"/>
                <a:ea typeface="Calibri" panose="020F0502020204030204" pitchFamily="34" charset="0"/>
                <a:cs typeface="Calibri" panose="020F0502020204030204" pitchFamily="34" charset="0"/>
              </a:rPr>
              <a:t>: How many operations a database can process in each amount of time.</a:t>
            </a:r>
            <a:endParaRPr lang="en-IN" sz="1800" i="1" kern="100" dirty="0">
              <a:effectLst/>
              <a:latin typeface="Calibri" panose="020F0502020204030204" pitchFamily="34" charset="0"/>
              <a:ea typeface="Calibri" panose="020F0502020204030204" pitchFamily="34" charset="0"/>
              <a:cs typeface="Calibri" panose="020F0502020204030204" pitchFamily="34" charset="0"/>
            </a:endParaRPr>
          </a:p>
          <a:p>
            <a:pPr>
              <a:lnSpc>
                <a:spcPct val="107000"/>
              </a:lnSpc>
              <a:spcAft>
                <a:spcPts val="800"/>
              </a:spcAft>
            </a:pPr>
            <a:r>
              <a:rPr lang="en-US" sz="1800" b="1" i="1" kern="100" dirty="0">
                <a:effectLst/>
                <a:latin typeface="Calibri" panose="020F0502020204030204" pitchFamily="34" charset="0"/>
                <a:ea typeface="Calibri" panose="020F0502020204030204" pitchFamily="34" charset="0"/>
                <a:cs typeface="Calibri" panose="020F0502020204030204" pitchFamily="34" charset="0"/>
              </a:rPr>
              <a:t>- Response Time: </a:t>
            </a:r>
            <a:r>
              <a:rPr lang="en-US" sz="1800" i="1" kern="100" dirty="0">
                <a:effectLst/>
                <a:latin typeface="Calibri" panose="020F0502020204030204" pitchFamily="34" charset="0"/>
                <a:ea typeface="Calibri" panose="020F0502020204030204" pitchFamily="34" charset="0"/>
                <a:cs typeface="Calibri" panose="020F0502020204030204" pitchFamily="34" charset="0"/>
              </a:rPr>
              <a:t>Time Taken to address a user's request.</a:t>
            </a:r>
            <a:endParaRPr lang="en-IN" sz="1800" i="1" kern="100" dirty="0">
              <a:effectLst/>
              <a:latin typeface="Calibri" panose="020F0502020204030204" pitchFamily="34" charset="0"/>
              <a:ea typeface="Calibri" panose="020F0502020204030204" pitchFamily="34" charset="0"/>
              <a:cs typeface="Calibri" panose="020F0502020204030204" pitchFamily="34" charset="0"/>
            </a:endParaRPr>
          </a:p>
          <a:p>
            <a:pPr>
              <a:lnSpc>
                <a:spcPct val="107000"/>
              </a:lnSpc>
              <a:spcAft>
                <a:spcPts val="800"/>
              </a:spcAft>
            </a:pPr>
            <a:r>
              <a:rPr lang="en-US" sz="1800" b="1" i="1" kern="100" dirty="0">
                <a:effectLst/>
                <a:latin typeface="Calibri" panose="020F0502020204030204" pitchFamily="34" charset="0"/>
                <a:ea typeface="Calibri" panose="020F0502020204030204" pitchFamily="34" charset="0"/>
                <a:cs typeface="Calibri" panose="020F0502020204030204" pitchFamily="34" charset="0"/>
              </a:rPr>
              <a:t>- Concurrency:  </a:t>
            </a:r>
            <a:r>
              <a:rPr lang="en-US" sz="1800" i="1" kern="100" dirty="0">
                <a:effectLst/>
                <a:latin typeface="Calibri" panose="020F0502020204030204" pitchFamily="34" charset="0"/>
                <a:ea typeface="Calibri" panose="020F0502020204030204" pitchFamily="34" charset="0"/>
                <a:cs typeface="Calibri" panose="020F0502020204030204" pitchFamily="34" charset="0"/>
              </a:rPr>
              <a:t>To handle multiple concurrent connections and transactions without conflicts for many users simultaneously</a:t>
            </a:r>
            <a:endParaRPr lang="en-IN" sz="1800" i="1" kern="100" dirty="0">
              <a:effectLst/>
              <a:latin typeface="Calibri" panose="020F0502020204030204" pitchFamily="34" charset="0"/>
              <a:ea typeface="Calibri" panose="020F0502020204030204" pitchFamily="34" charset="0"/>
              <a:cs typeface="Calibri" panose="020F0502020204030204" pitchFamily="34" charset="0"/>
            </a:endParaRPr>
          </a:p>
          <a:p>
            <a:pPr>
              <a:lnSpc>
                <a:spcPts val="2000"/>
              </a:lnSpc>
            </a:pPr>
            <a:endParaRPr lang="en-IN" sz="1800" kern="100" dirty="0">
              <a:effectLst/>
              <a:latin typeface="Century Gothic" panose="020B0502020202020204" pitchFamily="34" charset="0"/>
              <a:ea typeface="Calibri" panose="020F0502020204030204" pitchFamily="34" charset="0"/>
              <a:cs typeface="Times New Roman" panose="02020603050405020304" pitchFamily="18" charset="0"/>
            </a:endParaRPr>
          </a:p>
          <a:p>
            <a:pPr>
              <a:lnSpc>
                <a:spcPts val="2000"/>
              </a:lnSpc>
            </a:pPr>
            <a:r>
              <a:rPr lang="en-US" sz="1600" dirty="0">
                <a:latin typeface="Century Gothic" panose="020B0502020202020204" pitchFamily="34" charset="0"/>
              </a:rPr>
              <a:t> </a:t>
            </a:r>
          </a:p>
          <a:p>
            <a:endParaRPr lang="en-US" dirty="0">
              <a:latin typeface="Century Gothic" panose="020B0502020202020204" pitchFamily="34" charset="0"/>
            </a:endParaRPr>
          </a:p>
        </p:txBody>
      </p:sp>
    </p:spTree>
    <p:extLst>
      <p:ext uri="{BB962C8B-B14F-4D97-AF65-F5344CB8AC3E}">
        <p14:creationId xmlns:p14="http://schemas.microsoft.com/office/powerpoint/2010/main" val="23237820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EDEFF7"/>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A3CC1ABA-8FCB-4666-F3ED-DAB21D4BDD5A}"/>
              </a:ext>
            </a:extLst>
          </p:cNvPr>
          <p:cNvSpPr/>
          <p:nvPr/>
        </p:nvSpPr>
        <p:spPr>
          <a:xfrm>
            <a:off x="0" y="0"/>
            <a:ext cx="12312000" cy="6858000"/>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13" name="Rectangle 12">
            <a:extLst>
              <a:ext uri="{FF2B5EF4-FFF2-40B4-BE49-F238E27FC236}">
                <a16:creationId xmlns:a16="http://schemas.microsoft.com/office/drawing/2014/main" id="{15C8F5DE-C685-9CE4-7C38-A65FBD50FFF9}"/>
              </a:ext>
            </a:extLst>
          </p:cNvPr>
          <p:cNvSpPr/>
          <p:nvPr/>
        </p:nvSpPr>
        <p:spPr>
          <a:xfrm>
            <a:off x="327660" y="637775"/>
            <a:ext cx="11536680" cy="6186927"/>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IN" dirty="0">
              <a:solidFill>
                <a:schemeClr val="tx2"/>
              </a:solidFill>
              <a:highlight>
                <a:srgbClr val="FFFF00"/>
              </a:highlight>
            </a:endParaRPr>
          </a:p>
        </p:txBody>
      </p:sp>
      <p:sp>
        <p:nvSpPr>
          <p:cNvPr id="7" name="TextBox 6">
            <a:extLst>
              <a:ext uri="{FF2B5EF4-FFF2-40B4-BE49-F238E27FC236}">
                <a16:creationId xmlns:a16="http://schemas.microsoft.com/office/drawing/2014/main" id="{CE2154E0-5C92-A0B8-33F5-92D4552882A1}"/>
              </a:ext>
            </a:extLst>
          </p:cNvPr>
          <p:cNvSpPr txBox="1"/>
          <p:nvPr/>
        </p:nvSpPr>
        <p:spPr>
          <a:xfrm>
            <a:off x="503025" y="33298"/>
            <a:ext cx="9344416" cy="461665"/>
          </a:xfrm>
          <a:prstGeom prst="rect">
            <a:avLst/>
          </a:prstGeom>
          <a:noFill/>
        </p:spPr>
        <p:txBody>
          <a:bodyPr wrap="square" rtlCol="0">
            <a:spAutoFit/>
          </a:bodyPr>
          <a:lstStyle/>
          <a:p>
            <a:r>
              <a:rPr lang="en-IN" sz="2400" b="1" i="1" u="sng" dirty="0">
                <a:ln w="0"/>
                <a:solidFill>
                  <a:schemeClr val="accent1"/>
                </a:solidFill>
                <a:effectLst>
                  <a:outerShdw blurRad="38100" dist="25400" dir="5400000" algn="ctr" rotWithShape="0">
                    <a:srgbClr val="6E747A">
                      <a:alpha val="43000"/>
                    </a:srgbClr>
                  </a:outerShdw>
                </a:effectLst>
                <a:latin typeface="Calibri" panose="020F0502020204030204" pitchFamily="34" charset="0"/>
                <a:cs typeface="Calibri" panose="020F0502020204030204" pitchFamily="34" charset="0"/>
              </a:rPr>
              <a:t>Factors Affecting Database Performance</a:t>
            </a:r>
          </a:p>
        </p:txBody>
      </p:sp>
      <p:graphicFrame>
        <p:nvGraphicFramePr>
          <p:cNvPr id="5" name="Diagram 4">
            <a:extLst>
              <a:ext uri="{FF2B5EF4-FFF2-40B4-BE49-F238E27FC236}">
                <a16:creationId xmlns:a16="http://schemas.microsoft.com/office/drawing/2014/main" id="{E490E91A-B4FE-F7D8-B358-EE2D9079BD5C}"/>
              </a:ext>
            </a:extLst>
          </p:cNvPr>
          <p:cNvGraphicFramePr/>
          <p:nvPr>
            <p:extLst>
              <p:ext uri="{D42A27DB-BD31-4B8C-83A1-F6EECF244321}">
                <p14:modId xmlns:p14="http://schemas.microsoft.com/office/powerpoint/2010/main" val="3227324433"/>
              </p:ext>
            </p:extLst>
          </p:nvPr>
        </p:nvGraphicFramePr>
        <p:xfrm>
          <a:off x="489637" y="754579"/>
          <a:ext cx="11212725" cy="21717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0" name="Diagram 9">
            <a:extLst>
              <a:ext uri="{FF2B5EF4-FFF2-40B4-BE49-F238E27FC236}">
                <a16:creationId xmlns:a16="http://schemas.microsoft.com/office/drawing/2014/main" id="{2A7C2BA2-498F-E056-80BB-448F96607770}"/>
              </a:ext>
            </a:extLst>
          </p:cNvPr>
          <p:cNvGraphicFramePr/>
          <p:nvPr>
            <p:extLst>
              <p:ext uri="{D42A27DB-BD31-4B8C-83A1-F6EECF244321}">
                <p14:modId xmlns:p14="http://schemas.microsoft.com/office/powerpoint/2010/main" val="761763405"/>
              </p:ext>
            </p:extLst>
          </p:nvPr>
        </p:nvGraphicFramePr>
        <p:xfrm>
          <a:off x="498631" y="3017572"/>
          <a:ext cx="11263526" cy="21717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12" name="Diagram 11">
            <a:extLst>
              <a:ext uri="{FF2B5EF4-FFF2-40B4-BE49-F238E27FC236}">
                <a16:creationId xmlns:a16="http://schemas.microsoft.com/office/drawing/2014/main" id="{CF5F2194-A7A1-FCD3-DE43-3096209B24C9}"/>
              </a:ext>
            </a:extLst>
          </p:cNvPr>
          <p:cNvGraphicFramePr/>
          <p:nvPr>
            <p:extLst>
              <p:ext uri="{D42A27DB-BD31-4B8C-83A1-F6EECF244321}">
                <p14:modId xmlns:p14="http://schemas.microsoft.com/office/powerpoint/2010/main" val="3905229237"/>
              </p:ext>
            </p:extLst>
          </p:nvPr>
        </p:nvGraphicFramePr>
        <p:xfrm>
          <a:off x="498631" y="5280565"/>
          <a:ext cx="11263526" cy="1441450"/>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Tree>
    <p:extLst>
      <p:ext uri="{BB962C8B-B14F-4D97-AF65-F5344CB8AC3E}">
        <p14:creationId xmlns:p14="http://schemas.microsoft.com/office/powerpoint/2010/main" val="22768987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EDEFF7"/>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A3CC1ABA-8FCB-4666-F3ED-DAB21D4BDD5A}"/>
              </a:ext>
            </a:extLst>
          </p:cNvPr>
          <p:cNvSpPr/>
          <p:nvPr/>
        </p:nvSpPr>
        <p:spPr>
          <a:xfrm>
            <a:off x="0" y="0"/>
            <a:ext cx="12192000" cy="6858000"/>
          </a:xfrm>
          <a:prstGeom prst="rect">
            <a:avLst/>
          </a:prstGeom>
          <a:solidFill>
            <a:schemeClr val="accent5">
              <a:lumMod val="50000"/>
              <a:lumOff val="50000"/>
            </a:schemeClr>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2" name="TextBox 1">
            <a:extLst>
              <a:ext uri="{FF2B5EF4-FFF2-40B4-BE49-F238E27FC236}">
                <a16:creationId xmlns:a16="http://schemas.microsoft.com/office/drawing/2014/main" id="{2ABC08FF-7C9A-D22B-D1A9-AEACBEEED00A}"/>
              </a:ext>
            </a:extLst>
          </p:cNvPr>
          <p:cNvSpPr txBox="1"/>
          <p:nvPr/>
        </p:nvSpPr>
        <p:spPr>
          <a:xfrm>
            <a:off x="512957" y="-357"/>
            <a:ext cx="7538224" cy="523220"/>
          </a:xfrm>
          <a:prstGeom prst="rect">
            <a:avLst/>
          </a:prstGeom>
          <a:noFill/>
        </p:spPr>
        <p:txBody>
          <a:bodyPr wrap="square" rtlCol="0">
            <a:spAutoFit/>
          </a:bodyPr>
          <a:lstStyle/>
          <a:p>
            <a:r>
              <a:rPr lang="en-IN" sz="2800" b="1" i="1" u="sng" dirty="0">
                <a:solidFill>
                  <a:schemeClr val="accent1"/>
                </a:solidFill>
                <a:effectLst/>
                <a:latin typeface="Calibri" panose="020F0502020204030204" pitchFamily="34" charset="0"/>
                <a:cs typeface="Calibri" panose="020F0502020204030204" pitchFamily="34" charset="0"/>
              </a:rPr>
              <a:t>Popular database management systems</a:t>
            </a:r>
            <a:endParaRPr lang="en-IN" sz="2800" b="1" i="1" u="sng" dirty="0">
              <a:solidFill>
                <a:schemeClr val="accent1"/>
              </a:solidFill>
              <a:latin typeface="Calibri" panose="020F0502020204030204" pitchFamily="34" charset="0"/>
              <a:cs typeface="Calibri" panose="020F0502020204030204" pitchFamily="34" charset="0"/>
            </a:endParaRPr>
          </a:p>
        </p:txBody>
      </p:sp>
      <p:graphicFrame>
        <p:nvGraphicFramePr>
          <p:cNvPr id="8" name="Diagram 7">
            <a:extLst>
              <a:ext uri="{FF2B5EF4-FFF2-40B4-BE49-F238E27FC236}">
                <a16:creationId xmlns:a16="http://schemas.microsoft.com/office/drawing/2014/main" id="{ACC13A3B-2817-D56F-EA61-618818A7B056}"/>
              </a:ext>
            </a:extLst>
          </p:cNvPr>
          <p:cNvGraphicFramePr/>
          <p:nvPr>
            <p:extLst>
              <p:ext uri="{D42A27DB-BD31-4B8C-83A1-F6EECF244321}">
                <p14:modId xmlns:p14="http://schemas.microsoft.com/office/powerpoint/2010/main" val="3366324120"/>
              </p:ext>
            </p:extLst>
          </p:nvPr>
        </p:nvGraphicFramePr>
        <p:xfrm>
          <a:off x="888379" y="661281"/>
          <a:ext cx="11247862" cy="397421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2" name="Diagram 11">
            <a:extLst>
              <a:ext uri="{FF2B5EF4-FFF2-40B4-BE49-F238E27FC236}">
                <a16:creationId xmlns:a16="http://schemas.microsoft.com/office/drawing/2014/main" id="{05EEEF6F-36BF-B85D-7DAD-D28522F09208}"/>
              </a:ext>
            </a:extLst>
          </p:cNvPr>
          <p:cNvGraphicFramePr/>
          <p:nvPr>
            <p:extLst>
              <p:ext uri="{D42A27DB-BD31-4B8C-83A1-F6EECF244321}">
                <p14:modId xmlns:p14="http://schemas.microsoft.com/office/powerpoint/2010/main" val="594859129"/>
              </p:ext>
            </p:extLst>
          </p:nvPr>
        </p:nvGraphicFramePr>
        <p:xfrm>
          <a:off x="888380" y="5415065"/>
          <a:ext cx="11247862" cy="1390896"/>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4" name="Diagram 3">
            <a:extLst>
              <a:ext uri="{FF2B5EF4-FFF2-40B4-BE49-F238E27FC236}">
                <a16:creationId xmlns:a16="http://schemas.microsoft.com/office/drawing/2014/main" id="{2BBCF324-4DB5-DD51-5972-F3AB9B0F4293}"/>
              </a:ext>
            </a:extLst>
          </p:cNvPr>
          <p:cNvGraphicFramePr/>
          <p:nvPr>
            <p:extLst>
              <p:ext uri="{D42A27DB-BD31-4B8C-83A1-F6EECF244321}">
                <p14:modId xmlns:p14="http://schemas.microsoft.com/office/powerpoint/2010/main" val="2746380449"/>
              </p:ext>
            </p:extLst>
          </p:nvPr>
        </p:nvGraphicFramePr>
        <p:xfrm>
          <a:off x="-236219" y="800100"/>
          <a:ext cx="8069579" cy="6057899"/>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graphicFrame>
        <p:nvGraphicFramePr>
          <p:cNvPr id="7" name="Diagram 6">
            <a:extLst>
              <a:ext uri="{FF2B5EF4-FFF2-40B4-BE49-F238E27FC236}">
                <a16:creationId xmlns:a16="http://schemas.microsoft.com/office/drawing/2014/main" id="{1146E84D-58EC-100A-0712-3A070C5BAA7D}"/>
              </a:ext>
            </a:extLst>
          </p:cNvPr>
          <p:cNvGraphicFramePr/>
          <p:nvPr>
            <p:extLst>
              <p:ext uri="{D42A27DB-BD31-4B8C-83A1-F6EECF244321}">
                <p14:modId xmlns:p14="http://schemas.microsoft.com/office/powerpoint/2010/main" val="1833845401"/>
              </p:ext>
            </p:extLst>
          </p:nvPr>
        </p:nvGraphicFramePr>
        <p:xfrm>
          <a:off x="-759755" y="715587"/>
          <a:ext cx="7295727" cy="1530049"/>
        </p:xfrm>
        <a:graphic>
          <a:graphicData uri="http://schemas.openxmlformats.org/drawingml/2006/diagram">
            <dgm:relIds xmlns:dgm="http://schemas.openxmlformats.org/drawingml/2006/diagram" xmlns:r="http://schemas.openxmlformats.org/officeDocument/2006/relationships" r:dm="rId17" r:lo="rId18" r:qs="rId19" r:cs="rId20"/>
          </a:graphicData>
        </a:graphic>
      </p:graphicFrame>
      <p:graphicFrame>
        <p:nvGraphicFramePr>
          <p:cNvPr id="9" name="Diagram 8">
            <a:extLst>
              <a:ext uri="{FF2B5EF4-FFF2-40B4-BE49-F238E27FC236}">
                <a16:creationId xmlns:a16="http://schemas.microsoft.com/office/drawing/2014/main" id="{8DC79469-3AD7-102C-D4A9-FE81DF07C6FC}"/>
              </a:ext>
            </a:extLst>
          </p:cNvPr>
          <p:cNvGraphicFramePr/>
          <p:nvPr>
            <p:extLst>
              <p:ext uri="{D42A27DB-BD31-4B8C-83A1-F6EECF244321}">
                <p14:modId xmlns:p14="http://schemas.microsoft.com/office/powerpoint/2010/main" val="3783787706"/>
              </p:ext>
            </p:extLst>
          </p:nvPr>
        </p:nvGraphicFramePr>
        <p:xfrm>
          <a:off x="5449828" y="2373394"/>
          <a:ext cx="7295727" cy="1530049"/>
        </p:xfrm>
        <a:graphic>
          <a:graphicData uri="http://schemas.openxmlformats.org/drawingml/2006/diagram">
            <dgm:relIds xmlns:dgm="http://schemas.openxmlformats.org/drawingml/2006/diagram" xmlns:r="http://schemas.openxmlformats.org/officeDocument/2006/relationships" r:dm="rId22" r:lo="rId23" r:qs="rId24" r:cs="rId25"/>
          </a:graphicData>
        </a:graphic>
      </p:graphicFrame>
      <p:graphicFrame>
        <p:nvGraphicFramePr>
          <p:cNvPr id="10" name="Diagram 9">
            <a:extLst>
              <a:ext uri="{FF2B5EF4-FFF2-40B4-BE49-F238E27FC236}">
                <a16:creationId xmlns:a16="http://schemas.microsoft.com/office/drawing/2014/main" id="{9D649663-FEBE-67FD-15B6-687E215CBFAD}"/>
              </a:ext>
            </a:extLst>
          </p:cNvPr>
          <p:cNvGraphicFramePr/>
          <p:nvPr>
            <p:extLst>
              <p:ext uri="{D42A27DB-BD31-4B8C-83A1-F6EECF244321}">
                <p14:modId xmlns:p14="http://schemas.microsoft.com/office/powerpoint/2010/main" val="1116150868"/>
              </p:ext>
            </p:extLst>
          </p:nvPr>
        </p:nvGraphicFramePr>
        <p:xfrm>
          <a:off x="-759755" y="2416194"/>
          <a:ext cx="7295727" cy="1530049"/>
        </p:xfrm>
        <a:graphic>
          <a:graphicData uri="http://schemas.openxmlformats.org/drawingml/2006/diagram">
            <dgm:relIds xmlns:dgm="http://schemas.openxmlformats.org/drawingml/2006/diagram" xmlns:r="http://schemas.openxmlformats.org/officeDocument/2006/relationships" r:dm="rId27" r:lo="rId28" r:qs="rId29" r:cs="rId30"/>
          </a:graphicData>
        </a:graphic>
      </p:graphicFrame>
      <p:graphicFrame>
        <p:nvGraphicFramePr>
          <p:cNvPr id="11" name="Diagram 10">
            <a:extLst>
              <a:ext uri="{FF2B5EF4-FFF2-40B4-BE49-F238E27FC236}">
                <a16:creationId xmlns:a16="http://schemas.microsoft.com/office/drawing/2014/main" id="{ABBF1135-14A1-AE0C-D8D6-99DED995E59F}"/>
              </a:ext>
            </a:extLst>
          </p:cNvPr>
          <p:cNvGraphicFramePr/>
          <p:nvPr>
            <p:extLst>
              <p:ext uri="{D42A27DB-BD31-4B8C-83A1-F6EECF244321}">
                <p14:modId xmlns:p14="http://schemas.microsoft.com/office/powerpoint/2010/main" val="3856799518"/>
              </p:ext>
            </p:extLst>
          </p:nvPr>
        </p:nvGraphicFramePr>
        <p:xfrm>
          <a:off x="5505641" y="686172"/>
          <a:ext cx="7239914" cy="1530049"/>
        </p:xfrm>
        <a:graphic>
          <a:graphicData uri="http://schemas.openxmlformats.org/drawingml/2006/diagram">
            <dgm:relIds xmlns:dgm="http://schemas.openxmlformats.org/drawingml/2006/diagram" xmlns:r="http://schemas.openxmlformats.org/officeDocument/2006/relationships" r:dm="rId32" r:lo="rId33" r:qs="rId34" r:cs="rId35"/>
          </a:graphicData>
        </a:graphic>
      </p:graphicFrame>
      <p:sp>
        <p:nvSpPr>
          <p:cNvPr id="15" name="Rectangle 14">
            <a:extLst>
              <a:ext uri="{FF2B5EF4-FFF2-40B4-BE49-F238E27FC236}">
                <a16:creationId xmlns:a16="http://schemas.microsoft.com/office/drawing/2014/main" id="{6449CEDE-A3F0-EAD8-1978-5FBDC8877745}"/>
              </a:ext>
            </a:extLst>
          </p:cNvPr>
          <p:cNvSpPr/>
          <p:nvPr/>
        </p:nvSpPr>
        <p:spPr>
          <a:xfrm>
            <a:off x="206735" y="4116801"/>
            <a:ext cx="11831540" cy="258614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C59C5403-5B4E-AA21-CF19-2026DCD6692F}"/>
              </a:ext>
            </a:extLst>
          </p:cNvPr>
          <p:cNvSpPr txBox="1"/>
          <p:nvPr/>
        </p:nvSpPr>
        <p:spPr>
          <a:xfrm>
            <a:off x="397565" y="4365266"/>
            <a:ext cx="11426025" cy="2943242"/>
          </a:xfrm>
          <a:prstGeom prst="rect">
            <a:avLst/>
          </a:prstGeom>
          <a:noFill/>
        </p:spPr>
        <p:txBody>
          <a:bodyPr wrap="square" rtlCol="0">
            <a:spAutoFit/>
          </a:bodyPr>
          <a:lstStyle/>
          <a:p>
            <a:pPr algn="just">
              <a:lnSpc>
                <a:spcPct val="107000"/>
              </a:lnSpc>
              <a:spcAft>
                <a:spcPts val="800"/>
              </a:spcAft>
            </a:pPr>
            <a:r>
              <a:rPr lang="en-US" sz="1800" i="1" kern="100" dirty="0">
                <a:effectLst/>
                <a:latin typeface="Calibri" panose="020F0502020204030204" pitchFamily="34" charset="0"/>
                <a:ea typeface="Calibri" panose="020F0502020204030204" pitchFamily="34" charset="0"/>
                <a:cs typeface="Calibri" panose="020F0502020204030204" pitchFamily="34" charset="0"/>
              </a:rPr>
              <a:t> </a:t>
            </a:r>
            <a:r>
              <a:rPr lang="en-US" sz="1800" i="1" u="sng" kern="100" dirty="0">
                <a:effectLst/>
                <a:latin typeface="Calibri" panose="020F0502020204030204" pitchFamily="34" charset="0"/>
                <a:ea typeface="Calibri" panose="020F0502020204030204" pitchFamily="34" charset="0"/>
                <a:cs typeface="Calibri" panose="020F0502020204030204" pitchFamily="34" charset="0"/>
              </a:rPr>
              <a:t>CONCLUSION</a:t>
            </a:r>
          </a:p>
          <a:p>
            <a:r>
              <a:rPr lang="en-US" i="1" dirty="0">
                <a:latin typeface="Calibri" panose="020F0502020204030204" pitchFamily="34" charset="0"/>
                <a:cs typeface="Calibri" panose="020F0502020204030204" pitchFamily="34" charset="0"/>
              </a:rPr>
              <a:t>In conclusion, Database performance is essential for applications and systems to deliver timely responses, handle concurrent users, and scale effectively as the data and workload grow.</a:t>
            </a:r>
          </a:p>
          <a:p>
            <a:r>
              <a:rPr lang="en-US" i="1" dirty="0">
                <a:latin typeface="Calibri" panose="020F0502020204030204" pitchFamily="34" charset="0"/>
                <a:cs typeface="Calibri" panose="020F0502020204030204" pitchFamily="34" charset="0"/>
              </a:rPr>
              <a:t>Database performance involves careful consideration of database design, query optimization, caching, hardware choices, and scalability measures to ensure the system can handle the expected workload while providing quick and responsive access to data. Regular monitoring, maintenance, and optimization are crucial to maintaining high database performance over time.</a:t>
            </a:r>
          </a:p>
          <a:p>
            <a:pPr algn="just">
              <a:lnSpc>
                <a:spcPts val="2000"/>
              </a:lnSpc>
            </a:pP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ts val="2000"/>
              </a:lnSpc>
            </a:pPr>
            <a:r>
              <a:rPr lang="en-US" sz="1600" dirty="0"/>
              <a:t> </a:t>
            </a:r>
          </a:p>
          <a:p>
            <a:pPr algn="just"/>
            <a:endParaRPr lang="en-IN" dirty="0"/>
          </a:p>
        </p:txBody>
      </p:sp>
    </p:spTree>
    <p:extLst>
      <p:ext uri="{BB962C8B-B14F-4D97-AF65-F5344CB8AC3E}">
        <p14:creationId xmlns:p14="http://schemas.microsoft.com/office/powerpoint/2010/main" val="34105425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descr="Colorful charts and graphs">
            <a:extLst>
              <a:ext uri="{FF2B5EF4-FFF2-40B4-BE49-F238E27FC236}">
                <a16:creationId xmlns:a16="http://schemas.microsoft.com/office/drawing/2014/main" id="{DAE20C57-3FE2-1CCE-7B3E-97FD96A2B131}"/>
              </a:ext>
            </a:extLst>
          </p:cNvPr>
          <p:cNvSpPr/>
          <p:nvPr/>
        </p:nvSpPr>
        <p:spPr>
          <a:xfrm>
            <a:off x="645459" y="637775"/>
            <a:ext cx="10905191" cy="5582450"/>
          </a:xfrm>
          <a:prstGeom prst="rect">
            <a:avLst/>
          </a:prstGeom>
          <a:blipFill dpi="0" rotWithShape="1">
            <a:blip r:embed="rId2">
              <a:extLst>
                <a:ext uri="{28A0092B-C50C-407E-A947-70E740481C1C}">
                  <a14:useLocalDpi xmlns:a14="http://schemas.microsoft.com/office/drawing/2010/main" val="0"/>
                </a:ext>
              </a:extLst>
            </a:blip>
            <a:srcRect/>
            <a:stretch>
              <a:fillRect/>
            </a:stretch>
          </a:blipFill>
          <a:ln>
            <a:noFill/>
          </a:ln>
          <a:effectLst>
            <a:softEdge rad="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 name="Rectangle 1">
            <a:extLst>
              <a:ext uri="{FF2B5EF4-FFF2-40B4-BE49-F238E27FC236}">
                <a16:creationId xmlns:a16="http://schemas.microsoft.com/office/drawing/2014/main" id="{15A89C1B-5BEA-BC9A-A5BD-2582795ADA29}"/>
              </a:ext>
            </a:extLst>
          </p:cNvPr>
          <p:cNvSpPr/>
          <p:nvPr/>
        </p:nvSpPr>
        <p:spPr>
          <a:xfrm>
            <a:off x="641350" y="622407"/>
            <a:ext cx="10905191" cy="5582450"/>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72A08170-BC93-0E19-0750-28E58AB61D26}"/>
              </a:ext>
            </a:extLst>
          </p:cNvPr>
          <p:cNvSpPr/>
          <p:nvPr/>
        </p:nvSpPr>
        <p:spPr>
          <a:xfrm>
            <a:off x="2604756" y="2019431"/>
            <a:ext cx="6982487" cy="923330"/>
          </a:xfrm>
          <a:prstGeom prst="rect">
            <a:avLst/>
          </a:prstGeom>
          <a:solidFill>
            <a:schemeClr val="bg1">
              <a:alpha val="76000"/>
            </a:schemeClr>
          </a:solidFill>
          <a:effectLst>
            <a:outerShdw blurRad="152400" dist="317500" dir="5400000" sx="90000" sy="-19000" rotWithShape="0">
              <a:prstClr val="black">
                <a:alpha val="15000"/>
              </a:prstClr>
            </a:outerShdw>
            <a:softEdge rad="101600"/>
          </a:effectLst>
        </p:spPr>
        <p:txBody>
          <a:bodyPr wrap="square" lIns="91440" tIns="45720" rIns="91440" bIns="45720">
            <a:spAutoFit/>
          </a:bodyPr>
          <a:lstStyle/>
          <a:p>
            <a:pPr algn="ctr"/>
            <a:r>
              <a:rPr lang="en-US" sz="5400" dirty="0">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THANK YOU</a:t>
            </a:r>
          </a:p>
        </p:txBody>
      </p:sp>
      <p:sp>
        <p:nvSpPr>
          <p:cNvPr id="3" name="Rectangle 2">
            <a:extLst>
              <a:ext uri="{FF2B5EF4-FFF2-40B4-BE49-F238E27FC236}">
                <a16:creationId xmlns:a16="http://schemas.microsoft.com/office/drawing/2014/main" id="{2FE85FA8-444A-6795-EB64-84A081B79FCE}"/>
              </a:ext>
            </a:extLst>
          </p:cNvPr>
          <p:cNvSpPr/>
          <p:nvPr/>
        </p:nvSpPr>
        <p:spPr>
          <a:xfrm>
            <a:off x="1014292" y="2942761"/>
            <a:ext cx="10304290" cy="3219611"/>
          </a:xfrm>
          <a:prstGeom prst="rect">
            <a:avLst/>
          </a:prstGeom>
          <a:solidFill>
            <a:schemeClr val="accent1">
              <a:alpha val="69000"/>
            </a:schemeClr>
          </a:solidFill>
          <a:effectLst>
            <a:softEdge rad="1778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06B2B89F-E7B1-BB91-08AE-5802DDF8A12A}"/>
              </a:ext>
            </a:extLst>
          </p:cNvPr>
          <p:cNvSpPr txBox="1"/>
          <p:nvPr/>
        </p:nvSpPr>
        <p:spPr>
          <a:xfrm>
            <a:off x="1206393" y="3140979"/>
            <a:ext cx="9920088" cy="2616101"/>
          </a:xfrm>
          <a:prstGeom prst="rect">
            <a:avLst/>
          </a:prstGeom>
          <a:noFill/>
        </p:spPr>
        <p:txBody>
          <a:bodyPr wrap="square" rtlCol="0">
            <a:spAutoFit/>
          </a:bodyPr>
          <a:lstStyle/>
          <a:p>
            <a:r>
              <a:rPr lang="en-US" sz="2000" i="1" u="sng" dirty="0">
                <a:latin typeface="Calibri" panose="020F0502020204030204" pitchFamily="34" charset="0"/>
                <a:cs typeface="Calibri" panose="020F0502020204030204" pitchFamily="34" charset="0"/>
              </a:rPr>
              <a:t>REFERENCES</a:t>
            </a:r>
          </a:p>
          <a:p>
            <a:pPr>
              <a:buFont typeface="Arial" panose="020B0604020202020204" pitchFamily="34" charset="0"/>
              <a:buChar char="•"/>
            </a:pPr>
            <a:endParaRPr lang="en-US" i="1" dirty="0">
              <a:latin typeface="Calibri" panose="020F0502020204030204" pitchFamily="34" charset="0"/>
              <a:cs typeface="Calibri" panose="020F0502020204030204" pitchFamily="34" charset="0"/>
            </a:endParaRPr>
          </a:p>
          <a:p>
            <a:pPr>
              <a:buFont typeface="Arial" panose="020B0604020202020204" pitchFamily="34" charset="0"/>
              <a:buChar char="•"/>
            </a:pPr>
            <a:r>
              <a:rPr lang="en-US" i="1" dirty="0">
                <a:latin typeface="Calibri" panose="020F0502020204030204" pitchFamily="34" charset="0"/>
                <a:cs typeface="Calibri" panose="020F0502020204030204" pitchFamily="34" charset="0"/>
              </a:rPr>
              <a:t>The 5 Key Factors for Database Performance. (2019, October 31). Database Trends and Applications. </a:t>
            </a:r>
            <a:r>
              <a:rPr lang="en-US" i="1" dirty="0">
                <a:latin typeface="Calibri" panose="020F0502020204030204" pitchFamily="34" charset="0"/>
                <a:cs typeface="Calibri" panose="020F0502020204030204" pitchFamily="34" charset="0"/>
                <a:hlinkClick r:id="rId3"/>
              </a:rPr>
              <a:t>https://www.dbta.com/Columns/DBA-Corner/The-5-Key-Factors-for-Database-Performance-134830.aspx</a:t>
            </a:r>
            <a:endParaRPr lang="en-US" i="1" dirty="0">
              <a:latin typeface="Calibri" panose="020F0502020204030204" pitchFamily="34" charset="0"/>
              <a:cs typeface="Calibri" panose="020F0502020204030204" pitchFamily="34" charset="0"/>
            </a:endParaRPr>
          </a:p>
          <a:p>
            <a:pPr>
              <a:buFont typeface="Arial" panose="020B0604020202020204" pitchFamily="34" charset="0"/>
              <a:buChar char="•"/>
            </a:pPr>
            <a:r>
              <a:rPr lang="en-US" i="1" dirty="0">
                <a:latin typeface="Calibri" panose="020F0502020204030204" pitchFamily="34" charset="0"/>
                <a:cs typeface="Calibri" panose="020F0502020204030204" pitchFamily="34" charset="0"/>
              </a:rPr>
              <a:t>Elphick, E. (2022, May 2). 8 Database Performance Tuning Techniques. Buchanan Technologies. </a:t>
            </a:r>
            <a:r>
              <a:rPr lang="en-US" i="1" dirty="0">
                <a:latin typeface="Calibri" panose="020F0502020204030204" pitchFamily="34" charset="0"/>
                <a:cs typeface="Calibri" panose="020F0502020204030204" pitchFamily="34" charset="0"/>
                <a:hlinkClick r:id="rId4"/>
              </a:rPr>
              <a:t>https://www.buchanan.com/database-performance-tuning-techniques/</a:t>
            </a:r>
            <a:endParaRPr lang="en-US" i="1" dirty="0">
              <a:latin typeface="Calibri" panose="020F0502020204030204" pitchFamily="34" charset="0"/>
              <a:cs typeface="Calibri" panose="020F0502020204030204" pitchFamily="34" charset="0"/>
            </a:endParaRPr>
          </a:p>
          <a:p>
            <a:pPr>
              <a:buFont typeface="Arial" panose="020B0604020202020204" pitchFamily="34" charset="0"/>
              <a:buChar char="•"/>
            </a:pPr>
            <a:r>
              <a:rPr lang="en-US" i="1" dirty="0">
                <a:latin typeface="Calibri" panose="020F0502020204030204" pitchFamily="34" charset="0"/>
                <a:cs typeface="Calibri" panose="020F0502020204030204" pitchFamily="34" charset="0"/>
              </a:rPr>
              <a:t>Amazon Web Services. (2019). What is NoSQL? | Nonrelational Databases, Flexible Schema Data Models | AWS. Amazon Web Services, Inc. </a:t>
            </a:r>
            <a:r>
              <a:rPr lang="en-US" i="1" dirty="0">
                <a:latin typeface="Calibri" panose="020F0502020204030204" pitchFamily="34" charset="0"/>
                <a:cs typeface="Calibri" panose="020F0502020204030204" pitchFamily="34" charset="0"/>
                <a:hlinkClick r:id="rId5"/>
              </a:rPr>
              <a:t>https://aws.amazon.com/nosql/</a:t>
            </a:r>
            <a:endParaRPr lang="en-US" i="1" dirty="0">
              <a:latin typeface="Calibri" panose="020F0502020204030204" pitchFamily="34" charset="0"/>
              <a:cs typeface="Calibri" panose="020F0502020204030204" pitchFamily="34" charset="0"/>
            </a:endParaRPr>
          </a:p>
          <a:p>
            <a:endParaRPr lang="en-IN" dirty="0"/>
          </a:p>
        </p:txBody>
      </p:sp>
      <p:sp>
        <p:nvSpPr>
          <p:cNvPr id="5" name="Rectangle 4">
            <a:extLst>
              <a:ext uri="{FF2B5EF4-FFF2-40B4-BE49-F238E27FC236}">
                <a16:creationId xmlns:a16="http://schemas.microsoft.com/office/drawing/2014/main" id="{A77C75D6-FE81-37F1-0F73-CABEB81CB710}"/>
              </a:ext>
            </a:extLst>
          </p:cNvPr>
          <p:cNvSpPr/>
          <p:nvPr/>
        </p:nvSpPr>
        <p:spPr>
          <a:xfrm>
            <a:off x="2931965" y="851458"/>
            <a:ext cx="6323959" cy="914400"/>
          </a:xfrm>
          <a:prstGeom prst="rect">
            <a:avLst/>
          </a:prstGeom>
          <a:solidFill>
            <a:schemeClr val="accent1">
              <a:alpha val="50000"/>
            </a:schemeClr>
          </a:solidFill>
          <a:ln>
            <a:noFill/>
          </a:ln>
          <a:effectLst>
            <a:softEdge rad="127000"/>
          </a:effectLst>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sp>
        <p:nvSpPr>
          <p:cNvPr id="10" name="TextBox 9">
            <a:extLst>
              <a:ext uri="{FF2B5EF4-FFF2-40B4-BE49-F238E27FC236}">
                <a16:creationId xmlns:a16="http://schemas.microsoft.com/office/drawing/2014/main" id="{61D37B08-09D8-71DC-9F44-1E8C7ED7DD1F}"/>
              </a:ext>
            </a:extLst>
          </p:cNvPr>
          <p:cNvSpPr txBox="1"/>
          <p:nvPr/>
        </p:nvSpPr>
        <p:spPr>
          <a:xfrm>
            <a:off x="4879361" y="1077825"/>
            <a:ext cx="2989089" cy="461665"/>
          </a:xfrm>
          <a:prstGeom prst="rect">
            <a:avLst/>
          </a:prstGeom>
          <a:noFill/>
        </p:spPr>
        <p:txBody>
          <a:bodyPr wrap="square" rtlCol="0">
            <a:spAutoFit/>
          </a:bodyPr>
          <a:lstStyle/>
          <a:p>
            <a:r>
              <a:rPr lang="en-US" sz="2400" b="1" dirty="0">
                <a:latin typeface="Calibri" panose="020F0502020204030204" pitchFamily="34" charset="0"/>
                <a:cs typeface="Calibri" panose="020F0502020204030204" pitchFamily="34" charset="0"/>
              </a:rPr>
              <a:t>ANY QUESTIONS ?</a:t>
            </a:r>
            <a:endParaRPr lang="en-IN" sz="2400" b="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2950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B7AEFB0-51F2-5449-996C-73382891D2F9}"/>
              </a:ext>
            </a:extLst>
          </p:cNvPr>
          <p:cNvSpPr>
            <a:spLocks noGrp="1"/>
          </p:cNvSpPr>
          <p:nvPr>
            <p:ph type="ctrTitle"/>
          </p:nvPr>
        </p:nvSpPr>
        <p:spPr>
          <a:xfrm>
            <a:off x="780409" y="758951"/>
            <a:ext cx="5843454" cy="1921448"/>
          </a:xfrm>
        </p:spPr>
        <p:txBody>
          <a:bodyPr anchor="b">
            <a:normAutofit/>
          </a:bodyPr>
          <a:lstStyle/>
          <a:p>
            <a:r>
              <a:rPr lang="en-US" sz="6000" i="1" dirty="0">
                <a:latin typeface="Calibri" panose="020F0502020204030204" pitchFamily="34" charset="0"/>
                <a:cs typeface="Calibri" panose="020F0502020204030204" pitchFamily="34" charset="0"/>
              </a:rPr>
              <a:t>Database Sharding</a:t>
            </a:r>
          </a:p>
        </p:txBody>
      </p:sp>
      <p:sp>
        <p:nvSpPr>
          <p:cNvPr id="5" name="Subtitle 4">
            <a:extLst>
              <a:ext uri="{FF2B5EF4-FFF2-40B4-BE49-F238E27FC236}">
                <a16:creationId xmlns:a16="http://schemas.microsoft.com/office/drawing/2014/main" id="{B0F6D6CF-8D73-6643-A348-53AAE29FD1C2}"/>
              </a:ext>
            </a:extLst>
          </p:cNvPr>
          <p:cNvSpPr>
            <a:spLocks noGrp="1"/>
          </p:cNvSpPr>
          <p:nvPr>
            <p:ph type="subTitle" idx="1"/>
          </p:nvPr>
        </p:nvSpPr>
        <p:spPr>
          <a:xfrm>
            <a:off x="783180" y="5693845"/>
            <a:ext cx="4750050" cy="524347"/>
          </a:xfrm>
        </p:spPr>
        <p:txBody>
          <a:bodyPr vert="horz" lIns="91440" tIns="45720" rIns="91440" bIns="45720" rtlCol="0" anchor="t">
            <a:normAutofit/>
          </a:bodyPr>
          <a:lstStyle/>
          <a:p>
            <a:r>
              <a:rPr lang="en-US" i="1" dirty="0">
                <a:latin typeface="Calibri" panose="020F0502020204030204" pitchFamily="34" charset="0"/>
                <a:cs typeface="Calibri" panose="020F0502020204030204" pitchFamily="34" charset="0"/>
              </a:rPr>
              <a:t>Vidhya Venugopal (8902970</a:t>
            </a:r>
            <a:r>
              <a:rPr lang="en-US" i="1" dirty="0"/>
              <a:t>)</a:t>
            </a:r>
            <a:endParaRPr lang="en-US" sz="2300" i="1" dirty="0"/>
          </a:p>
        </p:txBody>
      </p:sp>
      <p:pic>
        <p:nvPicPr>
          <p:cNvPr id="2" name="Picture 2" descr="Illuminated server room panel">
            <a:extLst>
              <a:ext uri="{FF2B5EF4-FFF2-40B4-BE49-F238E27FC236}">
                <a16:creationId xmlns:a16="http://schemas.microsoft.com/office/drawing/2014/main" id="{CAB91006-A019-1BEA-2ACD-0DE3F356AF35}"/>
              </a:ext>
            </a:extLst>
          </p:cNvPr>
          <p:cNvPicPr>
            <a:picLocks noChangeAspect="1"/>
          </p:cNvPicPr>
          <p:nvPr/>
        </p:nvPicPr>
        <p:blipFill>
          <a:blip r:embed="rId2"/>
          <a:stretch>
            <a:fillRect/>
          </a:stretch>
        </p:blipFill>
        <p:spPr>
          <a:xfrm>
            <a:off x="6904776" y="462705"/>
            <a:ext cx="4750050" cy="593259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5789648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2F653FA3-8FCF-0C88-BE17-BA267384355D}"/>
              </a:ext>
            </a:extLst>
          </p:cNvPr>
          <p:cNvSpPr>
            <a:spLocks noGrp="1"/>
          </p:cNvSpPr>
          <p:nvPr>
            <p:ph type="title"/>
          </p:nvPr>
        </p:nvSpPr>
        <p:spPr>
          <a:xfrm>
            <a:off x="847724" y="657225"/>
            <a:ext cx="10934700" cy="1187450"/>
          </a:xfrm>
        </p:spPr>
        <p:txBody>
          <a:bodyPr/>
          <a:lstStyle/>
          <a:p>
            <a:r>
              <a:rPr lang="en-US" b="1" i="1" dirty="0">
                <a:latin typeface="Calibri" panose="020F0502020204030204" pitchFamily="34" charset="0"/>
                <a:cs typeface="Calibri" panose="020F0502020204030204" pitchFamily="34" charset="0"/>
              </a:rPr>
              <a:t>Why we need sharding</a:t>
            </a:r>
            <a:endParaRPr lang="en-IN" b="1" i="1" dirty="0">
              <a:latin typeface="Calibri" panose="020F0502020204030204" pitchFamily="34" charset="0"/>
              <a:cs typeface="Calibri" panose="020F0502020204030204" pitchFamily="34" charset="0"/>
            </a:endParaRPr>
          </a:p>
        </p:txBody>
      </p:sp>
      <p:sp>
        <p:nvSpPr>
          <p:cNvPr id="12" name="Content Placeholder 5">
            <a:extLst>
              <a:ext uri="{FF2B5EF4-FFF2-40B4-BE49-F238E27FC236}">
                <a16:creationId xmlns:a16="http://schemas.microsoft.com/office/drawing/2014/main" id="{E91ADD52-7B12-FE31-8782-83D2E2A98DC9}"/>
              </a:ext>
            </a:extLst>
          </p:cNvPr>
          <p:cNvSpPr txBox="1">
            <a:spLocks/>
          </p:cNvSpPr>
          <p:nvPr/>
        </p:nvSpPr>
        <p:spPr>
          <a:xfrm>
            <a:off x="847724" y="1729251"/>
            <a:ext cx="5181600" cy="4471524"/>
          </a:xfrm>
          <a:prstGeom prst="rect">
            <a:avLst/>
          </a:prstGeom>
        </p:spPr>
        <p:txBody>
          <a:bodyPr vert="horz" lIns="0" tIns="45720" rIns="0" bIns="45720" rtlCol="0">
            <a:normAutofit fontScale="92500"/>
          </a:bodyPr>
          <a:lstStyle>
            <a:lvl1pPr marL="91440" indent="-91440" algn="l" defTabSz="914400" rtl="0" eaLnBrk="1" latinLnBrk="0" hangingPunct="1">
              <a:lnSpc>
                <a:spcPct val="100000"/>
              </a:lnSpc>
              <a:spcBef>
                <a:spcPts val="1200"/>
              </a:spcBef>
              <a:spcAft>
                <a:spcPts val="200"/>
              </a:spcAft>
              <a:buClr>
                <a:schemeClr val="accent1"/>
              </a:buClr>
              <a:buSzPct val="100000"/>
              <a:buFont typeface="Calibri" panose="020F0502020204030204" pitchFamily="34" charset="0"/>
              <a:buChar char=" "/>
              <a:defRPr sz="18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6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None/>
            </a:pPr>
            <a:r>
              <a:rPr lang="en-US" i="1" dirty="0">
                <a:solidFill>
                  <a:srgbClr val="3C4146"/>
                </a:solidFill>
                <a:latin typeface="Calibri" panose="020F0502020204030204" pitchFamily="34" charset="0"/>
                <a:cs typeface="Calibri" panose="020F0502020204030204" pitchFamily="34" charset="0"/>
              </a:rPr>
              <a:t>In the age of Big Data, popular social media platforms and IoT sensor data, datasets are huge. If such a dataset is stored in a single database, queries become slow</a:t>
            </a:r>
          </a:p>
          <a:p>
            <a:pPr marL="0" indent="0">
              <a:buNone/>
            </a:pPr>
            <a:r>
              <a:rPr lang="en-US" i="1" dirty="0">
                <a:solidFill>
                  <a:srgbClr val="3C4146"/>
                </a:solidFill>
                <a:latin typeface="Calibri" panose="020F0502020204030204" pitchFamily="34" charset="0"/>
                <a:cs typeface="Calibri" panose="020F0502020204030204" pitchFamily="34" charset="0"/>
              </a:rPr>
              <a:t>A single logical dataset is split into multiple databases that are then distributed across multiple machines. When a query is made, only one or a few machines may get involved in processing the query</a:t>
            </a:r>
          </a:p>
          <a:p>
            <a:pPr marL="0" indent="0">
              <a:buNone/>
            </a:pPr>
            <a:r>
              <a:rPr lang="en-US" i="1" dirty="0">
                <a:solidFill>
                  <a:srgbClr val="3C4146"/>
                </a:solidFill>
                <a:latin typeface="Calibri" panose="020F0502020204030204" pitchFamily="34" charset="0"/>
                <a:cs typeface="Calibri" panose="020F0502020204030204" pitchFamily="34" charset="0"/>
              </a:rPr>
              <a:t>Sharding enables effective scaling and management of large datasets. There are many ways to split a dataset into shards</a:t>
            </a:r>
          </a:p>
          <a:p>
            <a:pPr marL="0" indent="0">
              <a:buNone/>
            </a:pPr>
            <a:r>
              <a:rPr lang="en-US" i="1" dirty="0">
                <a:solidFill>
                  <a:srgbClr val="3C4146"/>
                </a:solidFill>
                <a:latin typeface="Calibri" panose="020F0502020204030204" pitchFamily="34" charset="0"/>
                <a:cs typeface="Calibri" panose="020F0502020204030204" pitchFamily="34" charset="0"/>
              </a:rPr>
              <a:t>Sharding is possible with both SQL and NoSQL databases</a:t>
            </a:r>
          </a:p>
          <a:p>
            <a:pPr marL="0" indent="0">
              <a:buNone/>
            </a:pPr>
            <a:r>
              <a:rPr lang="en-US" i="1" dirty="0">
                <a:solidFill>
                  <a:srgbClr val="3C4146"/>
                </a:solidFill>
                <a:latin typeface="Calibri" panose="020F0502020204030204" pitchFamily="34" charset="0"/>
                <a:cs typeface="Calibri" panose="020F0502020204030204" pitchFamily="34" charset="0"/>
              </a:rPr>
              <a:t>Database replication, partitioning and clustering are concepts related to sharding</a:t>
            </a:r>
            <a:endParaRPr lang="en-IN" i="1" dirty="0">
              <a:solidFill>
                <a:srgbClr val="3C4146"/>
              </a:solidFill>
              <a:latin typeface="Calibri" panose="020F0502020204030204" pitchFamily="34" charset="0"/>
              <a:cs typeface="Calibri" panose="020F0502020204030204" pitchFamily="34" charset="0"/>
            </a:endParaRPr>
          </a:p>
        </p:txBody>
      </p:sp>
      <p:pic>
        <p:nvPicPr>
          <p:cNvPr id="13" name="Picture 2" descr="An SQL database table split into three shards. Source: Oracle Docs 2020b, fig. 49-1.">
            <a:extLst>
              <a:ext uri="{FF2B5EF4-FFF2-40B4-BE49-F238E27FC236}">
                <a16:creationId xmlns:a16="http://schemas.microsoft.com/office/drawing/2014/main" id="{6EE47ACE-B329-5F65-9DE0-DFB786F563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81700" y="1729251"/>
            <a:ext cx="5362576" cy="42864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55357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AE8728-5E2F-BB5C-79AA-D480F5E2BC0C}"/>
              </a:ext>
            </a:extLst>
          </p:cNvPr>
          <p:cNvSpPr>
            <a:spLocks noGrp="1"/>
          </p:cNvSpPr>
          <p:nvPr>
            <p:ph type="title"/>
          </p:nvPr>
        </p:nvSpPr>
        <p:spPr>
          <a:xfrm>
            <a:off x="647702" y="468001"/>
            <a:ext cx="10058400" cy="1060449"/>
          </a:xfrm>
        </p:spPr>
        <p:txBody>
          <a:bodyPr/>
          <a:lstStyle/>
          <a:p>
            <a:r>
              <a:rPr lang="en-US" b="1" i="1" dirty="0">
                <a:latin typeface="Calibri" panose="020F0502020204030204" pitchFamily="34" charset="0"/>
                <a:cs typeface="Calibri" panose="020F0502020204030204" pitchFamily="34" charset="0"/>
              </a:rPr>
              <a:t>Sharding Types and Architectures</a:t>
            </a:r>
            <a:endParaRPr lang="en-IN" b="1" i="1" dirty="0">
              <a:latin typeface="Calibri" panose="020F0502020204030204" pitchFamily="34" charset="0"/>
              <a:cs typeface="Calibri" panose="020F0502020204030204" pitchFamily="34" charset="0"/>
            </a:endParaRPr>
          </a:p>
        </p:txBody>
      </p:sp>
      <p:sp>
        <p:nvSpPr>
          <p:cNvPr id="8" name="Content Placeholder 2">
            <a:extLst>
              <a:ext uri="{FF2B5EF4-FFF2-40B4-BE49-F238E27FC236}">
                <a16:creationId xmlns:a16="http://schemas.microsoft.com/office/drawing/2014/main" id="{FE870800-523C-635C-4FC0-019077911B1A}"/>
              </a:ext>
            </a:extLst>
          </p:cNvPr>
          <p:cNvSpPr>
            <a:spLocks noGrp="1"/>
          </p:cNvSpPr>
          <p:nvPr>
            <p:ph sz="half" idx="1"/>
          </p:nvPr>
        </p:nvSpPr>
        <p:spPr>
          <a:xfrm>
            <a:off x="1038227" y="1354744"/>
            <a:ext cx="3625887" cy="1156102"/>
          </a:xfrm>
        </p:spPr>
        <p:txBody>
          <a:bodyPr>
            <a:normAutofit fontScale="70000" lnSpcReduction="20000"/>
          </a:bodyPr>
          <a:lstStyle/>
          <a:p>
            <a:pPr marL="0" indent="0">
              <a:buNone/>
            </a:pPr>
            <a:r>
              <a:rPr lang="en-IN" sz="2100" b="1" i="1" dirty="0">
                <a:solidFill>
                  <a:srgbClr val="42494F"/>
                </a:solidFill>
                <a:effectLst/>
                <a:latin typeface="Calibri" panose="020F0502020204030204" pitchFamily="34" charset="0"/>
                <a:cs typeface="Calibri" panose="020F0502020204030204" pitchFamily="34" charset="0"/>
              </a:rPr>
              <a:t>Ranged/dynamic sharding</a:t>
            </a:r>
          </a:p>
          <a:p>
            <a:r>
              <a:rPr lang="en-US" sz="2100" b="0" i="0" dirty="0">
                <a:solidFill>
                  <a:srgbClr val="000000"/>
                </a:solidFill>
                <a:effectLst/>
                <a:latin typeface="Calibri" panose="020F0502020204030204" pitchFamily="34" charset="0"/>
                <a:cs typeface="Calibri" panose="020F0502020204030204" pitchFamily="34" charset="0"/>
              </a:rPr>
              <a:t>Range-based sharding involves selecting data values and assigning them to a shard based on whether they fall within a specific range.</a:t>
            </a:r>
            <a:endParaRPr lang="en-IN" sz="2100" dirty="0">
              <a:solidFill>
                <a:srgbClr val="42494F"/>
              </a:solidFill>
              <a:latin typeface="Calibri" panose="020F0502020204030204" pitchFamily="34" charset="0"/>
              <a:cs typeface="Calibri" panose="020F0502020204030204" pitchFamily="34" charset="0"/>
            </a:endParaRPr>
          </a:p>
          <a:p>
            <a:endParaRPr lang="en-IN" sz="1400" b="0" i="0" dirty="0">
              <a:solidFill>
                <a:srgbClr val="42494F"/>
              </a:solidFill>
              <a:effectLst/>
              <a:latin typeface="Akzidenz Grotesk BQ Medium"/>
            </a:endParaRPr>
          </a:p>
          <a:p>
            <a:endParaRPr lang="en-IN" sz="1400" dirty="0"/>
          </a:p>
        </p:txBody>
      </p:sp>
      <p:pic>
        <p:nvPicPr>
          <p:cNvPr id="12" name="Picture 2" descr="What is Database Sharding and how is it done? | Int Main">
            <a:extLst>
              <a:ext uri="{FF2B5EF4-FFF2-40B4-BE49-F238E27FC236}">
                <a16:creationId xmlns:a16="http://schemas.microsoft.com/office/drawing/2014/main" id="{871F56EA-F772-3800-4351-97487C6974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8226" y="2510846"/>
            <a:ext cx="3625887" cy="158863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FA043DD5-5E44-531F-213C-2AF8F91AC2CE}"/>
              </a:ext>
            </a:extLst>
          </p:cNvPr>
          <p:cNvPicPr>
            <a:picLocks noChangeAspect="1"/>
          </p:cNvPicPr>
          <p:nvPr/>
        </p:nvPicPr>
        <p:blipFill>
          <a:blip r:embed="rId3"/>
          <a:stretch>
            <a:fillRect/>
          </a:stretch>
        </p:blipFill>
        <p:spPr>
          <a:xfrm>
            <a:off x="5345392" y="2635446"/>
            <a:ext cx="3548820" cy="1588634"/>
          </a:xfrm>
          <a:prstGeom prst="rect">
            <a:avLst/>
          </a:prstGeom>
        </p:spPr>
      </p:pic>
      <p:pic>
        <p:nvPicPr>
          <p:cNvPr id="14" name="Picture 13">
            <a:extLst>
              <a:ext uri="{FF2B5EF4-FFF2-40B4-BE49-F238E27FC236}">
                <a16:creationId xmlns:a16="http://schemas.microsoft.com/office/drawing/2014/main" id="{60003C3E-4450-111C-D211-D492CFE78CFD}"/>
              </a:ext>
            </a:extLst>
          </p:cNvPr>
          <p:cNvPicPr>
            <a:picLocks noChangeAspect="1"/>
          </p:cNvPicPr>
          <p:nvPr/>
        </p:nvPicPr>
        <p:blipFill>
          <a:blip r:embed="rId4"/>
          <a:stretch>
            <a:fillRect/>
          </a:stretch>
        </p:blipFill>
        <p:spPr>
          <a:xfrm>
            <a:off x="5536927" y="4183474"/>
            <a:ext cx="3215603" cy="1929244"/>
          </a:xfrm>
          <a:prstGeom prst="rect">
            <a:avLst/>
          </a:prstGeom>
        </p:spPr>
      </p:pic>
      <p:sp>
        <p:nvSpPr>
          <p:cNvPr id="15" name="Content Placeholder 2">
            <a:extLst>
              <a:ext uri="{FF2B5EF4-FFF2-40B4-BE49-F238E27FC236}">
                <a16:creationId xmlns:a16="http://schemas.microsoft.com/office/drawing/2014/main" id="{F32E3AA3-BE5E-1B49-B492-745E3D58D3C3}"/>
              </a:ext>
            </a:extLst>
          </p:cNvPr>
          <p:cNvSpPr txBox="1">
            <a:spLocks/>
          </p:cNvSpPr>
          <p:nvPr/>
        </p:nvSpPr>
        <p:spPr>
          <a:xfrm>
            <a:off x="5203709" y="1354744"/>
            <a:ext cx="3832186" cy="1280702"/>
          </a:xfrm>
          <a:prstGeom prst="rect">
            <a:avLst/>
          </a:prstGeom>
        </p:spPr>
        <p:txBody>
          <a:bodyPr vert="horz" lIns="91440" tIns="45720" rIns="91440" bIns="45720" rtlCol="0">
            <a:no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0" indent="0">
              <a:buNone/>
            </a:pPr>
            <a:r>
              <a:rPr lang="en-IN" sz="1600" b="1" dirty="0">
                <a:solidFill>
                  <a:srgbClr val="000000"/>
                </a:solidFill>
                <a:latin typeface="Calibri" panose="020F0502020204030204" pitchFamily="34" charset="0"/>
                <a:cs typeface="Calibri" panose="020F0502020204030204" pitchFamily="34" charset="0"/>
              </a:rPr>
              <a:t>Key-based sharding</a:t>
            </a:r>
          </a:p>
          <a:p>
            <a:r>
              <a:rPr lang="en-US" sz="1600" dirty="0">
                <a:solidFill>
                  <a:srgbClr val="000000"/>
                </a:solidFill>
                <a:latin typeface="Calibri" panose="020F0502020204030204" pitchFamily="34" charset="0"/>
                <a:cs typeface="Calibri" panose="020F0502020204030204" pitchFamily="34" charset="0"/>
              </a:rPr>
              <a:t>Key-based sharding takes more of an independent approach. A value in the data run through a hash, and that hash determines which shard the data should be stored in.</a:t>
            </a:r>
            <a:endParaRPr lang="en-IN" sz="1600" dirty="0"/>
          </a:p>
        </p:txBody>
      </p:sp>
      <p:sp>
        <p:nvSpPr>
          <p:cNvPr id="16" name="Content Placeholder 2">
            <a:extLst>
              <a:ext uri="{FF2B5EF4-FFF2-40B4-BE49-F238E27FC236}">
                <a16:creationId xmlns:a16="http://schemas.microsoft.com/office/drawing/2014/main" id="{E3408F13-4704-09C1-CFAC-0934EFD0E231}"/>
              </a:ext>
            </a:extLst>
          </p:cNvPr>
          <p:cNvSpPr txBox="1">
            <a:spLocks/>
          </p:cNvSpPr>
          <p:nvPr/>
        </p:nvSpPr>
        <p:spPr>
          <a:xfrm>
            <a:off x="723902" y="4209680"/>
            <a:ext cx="4813025" cy="1989614"/>
          </a:xfrm>
          <a:prstGeom prst="rect">
            <a:avLst/>
          </a:prstGeom>
        </p:spPr>
        <p:txBody>
          <a:bodyPr vert="horz" lIns="91440" tIns="45720" rIns="91440" bIns="45720" rtlCol="0">
            <a:normAutofit lnSpcReduction="10000"/>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0" indent="0">
              <a:buNone/>
            </a:pPr>
            <a:r>
              <a:rPr lang="en-US" sz="1600" b="1" i="1" dirty="0">
                <a:solidFill>
                  <a:srgbClr val="000000"/>
                </a:solidFill>
                <a:latin typeface="Calibri" panose="020F0502020204030204" pitchFamily="34" charset="0"/>
                <a:cs typeface="Calibri" panose="020F0502020204030204" pitchFamily="34" charset="0"/>
              </a:rPr>
              <a:t>Geo sharding</a:t>
            </a:r>
          </a:p>
          <a:p>
            <a:r>
              <a:rPr lang="en-US" sz="1600" dirty="0">
                <a:solidFill>
                  <a:srgbClr val="000000"/>
                </a:solidFill>
                <a:latin typeface="Calibri" panose="020F0502020204030204" pitchFamily="34" charset="0"/>
                <a:cs typeface="Calibri" panose="020F0502020204030204" pitchFamily="34" charset="0"/>
              </a:rPr>
              <a:t>A geo shard can be combined with, or used instead of, the other sharding options. The idea behind geo sharding is to store data physically closer to where it will most often be accessed. For instance, a user with an Ohio address would be stored on a server in Ohio, and a user with a California address would be stored on a server in California.</a:t>
            </a:r>
          </a:p>
          <a:p>
            <a:endParaRPr lang="en-IN" sz="1400" dirty="0"/>
          </a:p>
        </p:txBody>
      </p:sp>
      <p:sp>
        <p:nvSpPr>
          <p:cNvPr id="17" name="Content Placeholder 2">
            <a:extLst>
              <a:ext uri="{FF2B5EF4-FFF2-40B4-BE49-F238E27FC236}">
                <a16:creationId xmlns:a16="http://schemas.microsoft.com/office/drawing/2014/main" id="{7CDB086B-6C00-F025-04AE-2FE3023A1E6E}"/>
              </a:ext>
            </a:extLst>
          </p:cNvPr>
          <p:cNvSpPr txBox="1">
            <a:spLocks/>
          </p:cNvSpPr>
          <p:nvPr/>
        </p:nvSpPr>
        <p:spPr>
          <a:xfrm>
            <a:off x="9035895" y="1225331"/>
            <a:ext cx="2378352" cy="1588634"/>
          </a:xfrm>
          <a:prstGeom prst="rect">
            <a:avLst/>
          </a:prstGeom>
        </p:spPr>
        <p:txBody>
          <a:bodyPr vert="horz" lIns="91440" tIns="45720" rIns="91440" bIns="45720" rtlCol="0">
            <a:normAutofit lnSpcReduction="10000"/>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0" indent="0">
              <a:buNone/>
            </a:pPr>
            <a:r>
              <a:rPr lang="en-US" sz="1600" b="1" i="1" dirty="0">
                <a:solidFill>
                  <a:srgbClr val="000000"/>
                </a:solidFill>
                <a:latin typeface="Calibri" panose="020F0502020204030204" pitchFamily="34" charset="0"/>
                <a:cs typeface="Calibri" panose="020F0502020204030204" pitchFamily="34" charset="0"/>
              </a:rPr>
              <a:t>Entity-based sharding</a:t>
            </a:r>
          </a:p>
          <a:p>
            <a:r>
              <a:rPr lang="en-US" sz="1600" dirty="0">
                <a:solidFill>
                  <a:srgbClr val="000000"/>
                </a:solidFill>
                <a:latin typeface="Calibri" panose="020F0502020204030204" pitchFamily="34" charset="0"/>
                <a:cs typeface="Calibri" panose="020F0502020204030204" pitchFamily="34" charset="0"/>
              </a:rPr>
              <a:t>Entity-based sharding means that separate, but closely related, data is stored together on the same shard. </a:t>
            </a:r>
            <a:endParaRPr lang="en-IN" sz="1400" dirty="0">
              <a:solidFill>
                <a:srgbClr val="42494F"/>
              </a:solidFill>
              <a:latin typeface="Akzidenz Grotesk BQ Medium"/>
            </a:endParaRPr>
          </a:p>
          <a:p>
            <a:endParaRPr lang="en-IN" sz="1400" dirty="0"/>
          </a:p>
        </p:txBody>
      </p:sp>
      <p:pic>
        <p:nvPicPr>
          <p:cNvPr id="18" name="Picture 17">
            <a:extLst>
              <a:ext uri="{FF2B5EF4-FFF2-40B4-BE49-F238E27FC236}">
                <a16:creationId xmlns:a16="http://schemas.microsoft.com/office/drawing/2014/main" id="{8F7637ED-35BD-5080-A3D3-276DE8C273D9}"/>
              </a:ext>
            </a:extLst>
          </p:cNvPr>
          <p:cNvPicPr>
            <a:picLocks noChangeAspect="1"/>
          </p:cNvPicPr>
          <p:nvPr/>
        </p:nvPicPr>
        <p:blipFill>
          <a:blip r:embed="rId5"/>
          <a:stretch>
            <a:fillRect/>
          </a:stretch>
        </p:blipFill>
        <p:spPr>
          <a:xfrm>
            <a:off x="9163050" y="4302931"/>
            <a:ext cx="2085975" cy="1690331"/>
          </a:xfrm>
          <a:prstGeom prst="rect">
            <a:avLst/>
          </a:prstGeom>
        </p:spPr>
      </p:pic>
      <p:sp>
        <p:nvSpPr>
          <p:cNvPr id="19" name="TextBox 18">
            <a:extLst>
              <a:ext uri="{FF2B5EF4-FFF2-40B4-BE49-F238E27FC236}">
                <a16:creationId xmlns:a16="http://schemas.microsoft.com/office/drawing/2014/main" id="{53BD82F8-5B1C-46E0-37D8-03EB4FA6A25F}"/>
              </a:ext>
            </a:extLst>
          </p:cNvPr>
          <p:cNvSpPr txBox="1"/>
          <p:nvPr/>
        </p:nvSpPr>
        <p:spPr>
          <a:xfrm>
            <a:off x="9035894" y="2695412"/>
            <a:ext cx="2297392" cy="1523494"/>
          </a:xfrm>
          <a:prstGeom prst="rect">
            <a:avLst/>
          </a:prstGeom>
          <a:noFill/>
        </p:spPr>
        <p:txBody>
          <a:bodyPr wrap="square">
            <a:spAutoFit/>
          </a:bodyPr>
          <a:lstStyle/>
          <a:p>
            <a:pPr marL="0" indent="0">
              <a:buNone/>
            </a:pPr>
            <a:r>
              <a:rPr lang="en-US" sz="1600" b="1" i="1" dirty="0">
                <a:solidFill>
                  <a:srgbClr val="000000"/>
                </a:solidFill>
                <a:latin typeface="Calibri" panose="020F0502020204030204" pitchFamily="34" charset="0"/>
                <a:cs typeface="Calibri" panose="020F0502020204030204" pitchFamily="34" charset="0"/>
              </a:rPr>
              <a:t>Sharding Architecture</a:t>
            </a:r>
          </a:p>
          <a:p>
            <a:pPr marL="182880" indent="-182880" defTabSz="914400">
              <a:spcBef>
                <a:spcPts val="900"/>
              </a:spcBef>
              <a:buClr>
                <a:schemeClr val="tx1">
                  <a:lumMod val="85000"/>
                  <a:lumOff val="15000"/>
                </a:schemeClr>
              </a:buClr>
              <a:buFont typeface="Garamond" pitchFamily="18" charset="0"/>
              <a:buChar char="◦"/>
            </a:pPr>
            <a:r>
              <a:rPr lang="en-US" sz="1200" dirty="0">
                <a:solidFill>
                  <a:srgbClr val="000000"/>
                </a:solidFill>
                <a:latin typeface="Calibri" panose="020F0502020204030204" pitchFamily="34" charset="0"/>
                <a:cs typeface="Calibri" panose="020F0502020204030204" pitchFamily="34" charset="0"/>
              </a:rPr>
              <a:t>Data that have the same key is called a logical shard. </a:t>
            </a:r>
          </a:p>
          <a:p>
            <a:pPr marL="182880" indent="-182880" defTabSz="914400">
              <a:spcBef>
                <a:spcPts val="900"/>
              </a:spcBef>
              <a:buClr>
                <a:schemeClr val="tx1">
                  <a:lumMod val="85000"/>
                  <a:lumOff val="15000"/>
                </a:schemeClr>
              </a:buClr>
              <a:buFont typeface="Garamond" pitchFamily="18" charset="0"/>
              <a:buChar char="◦"/>
            </a:pPr>
            <a:r>
              <a:rPr lang="en-US" sz="1200" dirty="0">
                <a:solidFill>
                  <a:srgbClr val="000000"/>
                </a:solidFill>
                <a:latin typeface="Calibri" panose="020F0502020204030204" pitchFamily="34" charset="0"/>
                <a:cs typeface="Calibri" panose="020F0502020204030204" pitchFamily="34" charset="0"/>
              </a:rPr>
              <a:t>One or more logical shards when hosted on the same server is called physical shard.</a:t>
            </a:r>
          </a:p>
        </p:txBody>
      </p:sp>
    </p:spTree>
    <p:extLst>
      <p:ext uri="{BB962C8B-B14F-4D97-AF65-F5344CB8AC3E}">
        <p14:creationId xmlns:p14="http://schemas.microsoft.com/office/powerpoint/2010/main" val="11239037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645955E-114D-2D24-6531-94514367058F}"/>
              </a:ext>
            </a:extLst>
          </p:cNvPr>
          <p:cNvSpPr>
            <a:spLocks noGrp="1"/>
          </p:cNvSpPr>
          <p:nvPr>
            <p:ph type="title"/>
          </p:nvPr>
        </p:nvSpPr>
        <p:spPr>
          <a:xfrm>
            <a:off x="638175" y="647700"/>
            <a:ext cx="10953750" cy="981076"/>
          </a:xfrm>
        </p:spPr>
        <p:txBody>
          <a:bodyPr>
            <a:normAutofit/>
          </a:bodyPr>
          <a:lstStyle/>
          <a:p>
            <a:r>
              <a:rPr lang="en-US" b="1" i="1" dirty="0">
                <a:latin typeface="Calibri" panose="020F0502020204030204" pitchFamily="34" charset="0"/>
                <a:cs typeface="Calibri" panose="020F0502020204030204" pitchFamily="34" charset="0"/>
              </a:rPr>
              <a:t>How is sharding different between SQL and NoSQL databases?</a:t>
            </a:r>
          </a:p>
        </p:txBody>
      </p:sp>
      <p:pic>
        <p:nvPicPr>
          <p:cNvPr id="7" name="Picture 4" descr="Comparing SQL and NoSQL sharding architectures. Source: Adapted from Lim 2020.">
            <a:extLst>
              <a:ext uri="{FF2B5EF4-FFF2-40B4-BE49-F238E27FC236}">
                <a16:creationId xmlns:a16="http://schemas.microsoft.com/office/drawing/2014/main" id="{9E443822-9CB9-44D1-04A7-DF6A48A3B61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60836" y="1530523"/>
            <a:ext cx="4578689" cy="4438417"/>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8" name="Table 8">
            <a:extLst>
              <a:ext uri="{FF2B5EF4-FFF2-40B4-BE49-F238E27FC236}">
                <a16:creationId xmlns:a16="http://schemas.microsoft.com/office/drawing/2014/main" id="{8918BC08-57BB-4516-ECEB-A1F2399D58D4}"/>
              </a:ext>
            </a:extLst>
          </p:cNvPr>
          <p:cNvGraphicFramePr>
            <a:graphicFrameLocks noGrp="1"/>
          </p:cNvGraphicFramePr>
          <p:nvPr>
            <p:ph sz="half" idx="1"/>
            <p:extLst>
              <p:ext uri="{D42A27DB-BD31-4B8C-83A1-F6EECF244321}">
                <p14:modId xmlns:p14="http://schemas.microsoft.com/office/powerpoint/2010/main" val="2140930306"/>
              </p:ext>
            </p:extLst>
          </p:nvPr>
        </p:nvGraphicFramePr>
        <p:xfrm>
          <a:off x="638175" y="1530523"/>
          <a:ext cx="6070262" cy="4422732"/>
        </p:xfrm>
        <a:graphic>
          <a:graphicData uri="http://schemas.openxmlformats.org/drawingml/2006/table">
            <a:tbl>
              <a:tblPr firstRow="1" bandRow="1">
                <a:tableStyleId>{616DA210-FB5B-4158-B5E0-FEB733F419BA}</a:tableStyleId>
              </a:tblPr>
              <a:tblGrid>
                <a:gridCol w="3035131">
                  <a:extLst>
                    <a:ext uri="{9D8B030D-6E8A-4147-A177-3AD203B41FA5}">
                      <a16:colId xmlns:a16="http://schemas.microsoft.com/office/drawing/2014/main" val="4100040973"/>
                    </a:ext>
                  </a:extLst>
                </a:gridCol>
                <a:gridCol w="3035131">
                  <a:extLst>
                    <a:ext uri="{9D8B030D-6E8A-4147-A177-3AD203B41FA5}">
                      <a16:colId xmlns:a16="http://schemas.microsoft.com/office/drawing/2014/main" val="2331662771"/>
                    </a:ext>
                  </a:extLst>
                </a:gridCol>
              </a:tblGrid>
              <a:tr h="286713">
                <a:tc>
                  <a:txBody>
                    <a:bodyPr/>
                    <a:lstStyle/>
                    <a:p>
                      <a:r>
                        <a:rPr lang="en-US" sz="1400" i="1" dirty="0">
                          <a:latin typeface="Calibri" panose="020F0502020204030204" pitchFamily="34" charset="0"/>
                          <a:cs typeface="Calibri" panose="020F0502020204030204" pitchFamily="34" charset="0"/>
                        </a:rPr>
                        <a:t>SQL Databases</a:t>
                      </a:r>
                      <a:endParaRPr lang="en-IN" sz="1400" i="1" dirty="0">
                        <a:latin typeface="Calibri" panose="020F0502020204030204" pitchFamily="34" charset="0"/>
                        <a:cs typeface="Calibri" panose="020F0502020204030204" pitchFamily="34" charset="0"/>
                      </a:endParaRPr>
                    </a:p>
                  </a:txBody>
                  <a:tcPr/>
                </a:tc>
                <a:tc>
                  <a:txBody>
                    <a:bodyPr/>
                    <a:lstStyle/>
                    <a:p>
                      <a:r>
                        <a:rPr lang="en-US" sz="1400" i="1" dirty="0">
                          <a:latin typeface="Calibri" panose="020F0502020204030204" pitchFamily="34" charset="0"/>
                          <a:cs typeface="Calibri" panose="020F0502020204030204" pitchFamily="34" charset="0"/>
                        </a:rPr>
                        <a:t>NoSQL Databases</a:t>
                      </a:r>
                      <a:endParaRPr lang="en-IN" sz="1400" i="1"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3303669166"/>
                  </a:ext>
                </a:extLst>
              </a:tr>
              <a:tr h="888810">
                <a:tc>
                  <a:txBody>
                    <a:bodyPr/>
                    <a:lstStyle/>
                    <a:p>
                      <a:r>
                        <a:rPr lang="en-US" sz="1400" i="1" dirty="0">
                          <a:latin typeface="Calibri" panose="020F0502020204030204" pitchFamily="34" charset="0"/>
                          <a:cs typeface="Calibri" panose="020F0502020204030204" pitchFamily="34" charset="0"/>
                        </a:rPr>
                        <a:t>SQL databases were designed with ACID transactions in mind, not scalability. Therefore, in SQL only manual sharding is possible.</a:t>
                      </a:r>
                      <a:endParaRPr lang="en-IN" sz="1400" i="1" dirty="0">
                        <a:latin typeface="Calibri" panose="020F0502020204030204" pitchFamily="34" charset="0"/>
                        <a:cs typeface="Calibri" panose="020F0502020204030204" pitchFamily="34" charset="0"/>
                      </a:endParaRPr>
                    </a:p>
                  </a:txBody>
                  <a:tcPr/>
                </a:tc>
                <a:tc>
                  <a:txBody>
                    <a:bodyPr/>
                    <a:lstStyle/>
                    <a:p>
                      <a:r>
                        <a:rPr lang="en-US" sz="1400" b="0" i="1" kern="1200" dirty="0">
                          <a:solidFill>
                            <a:schemeClr val="tx1"/>
                          </a:solidFill>
                          <a:effectLst/>
                          <a:latin typeface="Calibri" panose="020F0502020204030204" pitchFamily="34" charset="0"/>
                          <a:ea typeface="+mn-ea"/>
                          <a:cs typeface="Calibri" panose="020F0502020204030204" pitchFamily="34" charset="0"/>
                        </a:rPr>
                        <a:t>NoSQL databases were designed with scalability in mind. Therefore, NoSQL system has its own automatic sharding.</a:t>
                      </a:r>
                      <a:endParaRPr lang="en-IN" sz="1400" i="1"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93232335"/>
                  </a:ext>
                </a:extLst>
              </a:tr>
              <a:tr h="487412">
                <a:tc>
                  <a:txBody>
                    <a:bodyPr/>
                    <a:lstStyle/>
                    <a:p>
                      <a:r>
                        <a:rPr lang="en-US" sz="1400" b="0" i="1" kern="1200" dirty="0">
                          <a:solidFill>
                            <a:schemeClr val="tx1"/>
                          </a:solidFill>
                          <a:effectLst/>
                          <a:latin typeface="Calibri" panose="020F0502020204030204" pitchFamily="34" charset="0"/>
                          <a:ea typeface="+mn-ea"/>
                          <a:cs typeface="Calibri" panose="020F0502020204030204" pitchFamily="34" charset="0"/>
                        </a:rPr>
                        <a:t>In </a:t>
                      </a:r>
                      <a:r>
                        <a:rPr lang="en-US" sz="1400" i="1" dirty="0">
                          <a:latin typeface="Calibri" panose="020F0502020204030204" pitchFamily="34" charset="0"/>
                          <a:cs typeface="Calibri" panose="020F0502020204030204" pitchFamily="34" charset="0"/>
                        </a:rPr>
                        <a:t>SQL</a:t>
                      </a:r>
                      <a:r>
                        <a:rPr lang="en-US" sz="1400" b="0" i="1" kern="1200" dirty="0">
                          <a:solidFill>
                            <a:schemeClr val="tx1"/>
                          </a:solidFill>
                          <a:effectLst/>
                          <a:latin typeface="Calibri" panose="020F0502020204030204" pitchFamily="34" charset="0"/>
                          <a:ea typeface="+mn-ea"/>
                          <a:cs typeface="Calibri" panose="020F0502020204030204" pitchFamily="34" charset="0"/>
                        </a:rPr>
                        <a:t> tables, shard key is based on one or more columns</a:t>
                      </a:r>
                      <a:endParaRPr lang="en-IN" sz="1400" i="1" dirty="0">
                        <a:latin typeface="Calibri" panose="020F0502020204030204" pitchFamily="34" charset="0"/>
                        <a:cs typeface="Calibri" panose="020F0502020204030204" pitchFamily="34" charset="0"/>
                      </a:endParaRPr>
                    </a:p>
                  </a:txBody>
                  <a:tcPr/>
                </a:tc>
                <a:tc>
                  <a:txBody>
                    <a:bodyPr/>
                    <a:lstStyle/>
                    <a:p>
                      <a:r>
                        <a:rPr lang="en-US" sz="1400" b="0" i="1" kern="1200" dirty="0">
                          <a:solidFill>
                            <a:schemeClr val="tx1"/>
                          </a:solidFill>
                          <a:effectLst/>
                          <a:latin typeface="Calibri" panose="020F0502020204030204" pitchFamily="34" charset="0"/>
                          <a:ea typeface="+mn-ea"/>
                          <a:cs typeface="Calibri" panose="020F0502020204030204" pitchFamily="34" charset="0"/>
                        </a:rPr>
                        <a:t>In NoSQL records, one or more fields are used instead.</a:t>
                      </a:r>
                      <a:endParaRPr lang="en-IN" sz="1400" i="1"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988889796"/>
                  </a:ext>
                </a:extLst>
              </a:tr>
              <a:tr h="2654892">
                <a:tc>
                  <a:txBody>
                    <a:bodyPr/>
                    <a:lstStyle/>
                    <a:p>
                      <a:r>
                        <a:rPr lang="en-US" sz="1400" b="0" i="1" kern="1200" dirty="0">
                          <a:solidFill>
                            <a:schemeClr val="tx1"/>
                          </a:solidFill>
                          <a:effectLst/>
                          <a:latin typeface="Calibri" panose="020F0502020204030204" pitchFamily="34" charset="0"/>
                          <a:ea typeface="+mn-ea"/>
                          <a:cs typeface="Calibri" panose="020F0502020204030204" pitchFamily="34" charset="0"/>
                        </a:rPr>
                        <a:t> </a:t>
                      </a:r>
                      <a:r>
                        <a:rPr lang="en-US" sz="1400" i="1" dirty="0">
                          <a:latin typeface="Calibri" panose="020F0502020204030204" pitchFamily="34" charset="0"/>
                          <a:cs typeface="Calibri" panose="020F0502020204030204" pitchFamily="34" charset="0"/>
                        </a:rPr>
                        <a:t>SQL</a:t>
                      </a:r>
                      <a:r>
                        <a:rPr lang="en-US" sz="1400" b="0" i="1" kern="1200" dirty="0">
                          <a:solidFill>
                            <a:schemeClr val="tx1"/>
                          </a:solidFill>
                          <a:effectLst/>
                          <a:latin typeface="Calibri" panose="020F0502020204030204" pitchFamily="34" charset="0"/>
                          <a:ea typeface="+mn-ea"/>
                          <a:cs typeface="Calibri" panose="020F0502020204030204" pitchFamily="34" charset="0"/>
                        </a:rPr>
                        <a:t> databases combine sharding with replication, it's a master-slave architecture (The master node is responsible for handling write queries while slave nodes are responsible for handling read queries. Whenever write operation is performed on the master node, it is replicated to all the slave nodes to keep the data consistent across the entire system</a:t>
                      </a:r>
                      <a:endParaRPr lang="en-IN" sz="1400" i="1" dirty="0">
                        <a:latin typeface="Calibri" panose="020F0502020204030204" pitchFamily="34" charset="0"/>
                        <a:cs typeface="Calibri" panose="020F0502020204030204" pitchFamily="34" charset="0"/>
                      </a:endParaRPr>
                    </a:p>
                  </a:txBody>
                  <a:tcPr/>
                </a:tc>
                <a:tc>
                  <a:txBody>
                    <a:bodyPr/>
                    <a:lstStyle/>
                    <a:p>
                      <a:r>
                        <a:rPr lang="en-US" sz="1400" b="0" i="1" kern="1200" dirty="0">
                          <a:solidFill>
                            <a:schemeClr val="tx1"/>
                          </a:solidFill>
                          <a:effectLst/>
                          <a:latin typeface="Calibri" panose="020F0502020204030204" pitchFamily="34" charset="0"/>
                          <a:ea typeface="+mn-ea"/>
                          <a:cs typeface="Calibri" panose="020F0502020204030204" pitchFamily="34" charset="0"/>
                        </a:rPr>
                        <a:t>In NoSQL world, shards are referred to as nodes. All nodes are equal, with one node connected to a few others in a graph-like structure. When a query comes in, a coordinator node is selected. If the coordinator can respond directly, it will. Otherwise, it forwards the query to another node that has the data. Nodes frequently share information about the data they store via what's called the gossip protocol</a:t>
                      </a:r>
                      <a:endParaRPr lang="en-IN" sz="1400" b="0" i="1"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2808302216"/>
                  </a:ext>
                </a:extLst>
              </a:tr>
            </a:tbl>
          </a:graphicData>
        </a:graphic>
      </p:graphicFrame>
    </p:spTree>
    <p:extLst>
      <p:ext uri="{BB962C8B-B14F-4D97-AF65-F5344CB8AC3E}">
        <p14:creationId xmlns:p14="http://schemas.microsoft.com/office/powerpoint/2010/main" val="15256635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B7AEFB0-51F2-5449-996C-73382891D2F9}"/>
              </a:ext>
            </a:extLst>
          </p:cNvPr>
          <p:cNvSpPr>
            <a:spLocks noGrp="1"/>
          </p:cNvSpPr>
          <p:nvPr>
            <p:ph type="ctrTitle"/>
          </p:nvPr>
        </p:nvSpPr>
        <p:spPr>
          <a:xfrm>
            <a:off x="780409" y="758951"/>
            <a:ext cx="5843454" cy="1921448"/>
          </a:xfrm>
        </p:spPr>
        <p:txBody>
          <a:bodyPr anchor="b">
            <a:normAutofit/>
          </a:bodyPr>
          <a:lstStyle/>
          <a:p>
            <a:r>
              <a:rPr lang="en-US" sz="6000" i="1" dirty="0">
                <a:latin typeface="Calibri" panose="020F0502020204030204" pitchFamily="34" charset="0"/>
                <a:cs typeface="Calibri" panose="020F0502020204030204" pitchFamily="34" charset="0"/>
              </a:rPr>
              <a:t>Database SCALING</a:t>
            </a:r>
          </a:p>
        </p:txBody>
      </p:sp>
      <p:sp>
        <p:nvSpPr>
          <p:cNvPr id="5" name="Subtitle 4">
            <a:extLst>
              <a:ext uri="{FF2B5EF4-FFF2-40B4-BE49-F238E27FC236}">
                <a16:creationId xmlns:a16="http://schemas.microsoft.com/office/drawing/2014/main" id="{B0F6D6CF-8D73-6643-A348-53AAE29FD1C2}"/>
              </a:ext>
            </a:extLst>
          </p:cNvPr>
          <p:cNvSpPr>
            <a:spLocks noGrp="1"/>
          </p:cNvSpPr>
          <p:nvPr>
            <p:ph type="subTitle" idx="1"/>
          </p:nvPr>
        </p:nvSpPr>
        <p:spPr>
          <a:xfrm>
            <a:off x="783180" y="5693845"/>
            <a:ext cx="4750050" cy="524347"/>
          </a:xfrm>
        </p:spPr>
        <p:txBody>
          <a:bodyPr vert="horz" lIns="91440" tIns="45720" rIns="91440" bIns="45720" rtlCol="0" anchor="t">
            <a:normAutofit fontScale="70000" lnSpcReduction="20000"/>
          </a:bodyPr>
          <a:lstStyle/>
          <a:p>
            <a:r>
              <a:rPr lang="en-IN" sz="2400" b="0" i="1" dirty="0">
                <a:solidFill>
                  <a:srgbClr val="202122"/>
                </a:solidFill>
                <a:effectLst/>
                <a:latin typeface="Calibri" panose="020F0502020204030204" pitchFamily="34" charset="0"/>
                <a:cs typeface="Calibri" panose="020F0502020204030204" pitchFamily="34" charset="0"/>
              </a:rPr>
              <a:t>Sreelekshmi Pulickichiraveli (8901347)</a:t>
            </a:r>
          </a:p>
        </p:txBody>
      </p:sp>
      <p:pic>
        <p:nvPicPr>
          <p:cNvPr id="2" name="Picture 2" descr="Illuminated server room panel">
            <a:extLst>
              <a:ext uri="{FF2B5EF4-FFF2-40B4-BE49-F238E27FC236}">
                <a16:creationId xmlns:a16="http://schemas.microsoft.com/office/drawing/2014/main" id="{CAB91006-A019-1BEA-2ACD-0DE3F356AF35}"/>
              </a:ext>
            </a:extLst>
          </p:cNvPr>
          <p:cNvPicPr>
            <a:picLocks noChangeAspect="1"/>
          </p:cNvPicPr>
          <p:nvPr/>
        </p:nvPicPr>
        <p:blipFill>
          <a:blip r:embed="rId2"/>
          <a:stretch>
            <a:fillRect/>
          </a:stretch>
        </p:blipFill>
        <p:spPr>
          <a:xfrm>
            <a:off x="6904776" y="462705"/>
            <a:ext cx="4750050" cy="593259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5018362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341E0-4019-BADF-34DC-6F50FDB57881}"/>
              </a:ext>
            </a:extLst>
          </p:cNvPr>
          <p:cNvSpPr>
            <a:spLocks noGrp="1"/>
          </p:cNvSpPr>
          <p:nvPr>
            <p:ph type="title"/>
          </p:nvPr>
        </p:nvSpPr>
        <p:spPr>
          <a:xfrm>
            <a:off x="1066800" y="547092"/>
            <a:ext cx="10058400" cy="1371600"/>
          </a:xfrm>
        </p:spPr>
        <p:txBody>
          <a:bodyPr/>
          <a:lstStyle/>
          <a:p>
            <a:r>
              <a:rPr lang="en-CA" b="1" i="1" dirty="0">
                <a:latin typeface="Calibri" panose="020F0502020204030204" pitchFamily="34" charset="0"/>
                <a:cs typeface="Calibri" panose="020F0502020204030204" pitchFamily="34" charset="0"/>
              </a:rPr>
              <a:t>Scalability(Horizontal &amp; vertical)</a:t>
            </a:r>
          </a:p>
        </p:txBody>
      </p:sp>
      <p:sp>
        <p:nvSpPr>
          <p:cNvPr id="3" name="Content Placeholder 2">
            <a:extLst>
              <a:ext uri="{FF2B5EF4-FFF2-40B4-BE49-F238E27FC236}">
                <a16:creationId xmlns:a16="http://schemas.microsoft.com/office/drawing/2014/main" id="{80E355AD-2F52-7655-CB0F-202EAAB283A1}"/>
              </a:ext>
            </a:extLst>
          </p:cNvPr>
          <p:cNvSpPr>
            <a:spLocks noGrp="1"/>
          </p:cNvSpPr>
          <p:nvPr>
            <p:ph sz="half" idx="1"/>
          </p:nvPr>
        </p:nvSpPr>
        <p:spPr>
          <a:xfrm>
            <a:off x="1066483" y="2846166"/>
            <a:ext cx="4754880" cy="3204701"/>
          </a:xfrm>
        </p:spPr>
        <p:txBody>
          <a:bodyPr/>
          <a:lstStyle/>
          <a:p>
            <a:r>
              <a:rPr lang="en-CA" b="1" dirty="0">
                <a:latin typeface="Calibri" panose="020F0502020204030204" pitchFamily="34" charset="0"/>
                <a:cs typeface="Calibri" panose="020F0502020204030204" pitchFamily="34" charset="0"/>
              </a:rPr>
              <a:t>Vertical scaling</a:t>
            </a:r>
          </a:p>
          <a:p>
            <a:pPr lvl="1">
              <a:buFont typeface="Wingdings" panose="05000000000000000000" pitchFamily="2" charset="2"/>
              <a:buChar char="Ø"/>
            </a:pPr>
            <a:r>
              <a:rPr lang="en-CA" i="1" dirty="0">
                <a:latin typeface="Calibri" panose="020F0502020204030204" pitchFamily="34" charset="0"/>
                <a:cs typeface="Calibri" panose="020F0502020204030204" pitchFamily="34" charset="0"/>
              </a:rPr>
              <a:t>Also known as Scale-up</a:t>
            </a:r>
          </a:p>
          <a:p>
            <a:pPr lvl="1">
              <a:buFont typeface="Wingdings" panose="05000000000000000000" pitchFamily="2" charset="2"/>
              <a:buChar char="Ø"/>
            </a:pPr>
            <a:r>
              <a:rPr lang="en-CA" i="1" dirty="0">
                <a:latin typeface="Calibri" panose="020F0502020204030204" pitchFamily="34" charset="0"/>
                <a:cs typeface="Calibri" panose="020F0502020204030204" pitchFamily="34" charset="0"/>
              </a:rPr>
              <a:t>Increase the resources of single machine to handle the load.(like CPU, memory, storage etc.)</a:t>
            </a:r>
          </a:p>
          <a:p>
            <a:pPr marL="0" indent="0">
              <a:buNone/>
            </a:pPr>
            <a:endParaRPr lang="en-CA" b="1" dirty="0">
              <a:latin typeface="Calibri" panose="020F0502020204030204" pitchFamily="34" charset="0"/>
              <a:cs typeface="Calibri" panose="020F0502020204030204" pitchFamily="34" charset="0"/>
            </a:endParaRPr>
          </a:p>
          <a:p>
            <a:r>
              <a:rPr lang="en-CA" b="1" dirty="0">
                <a:latin typeface="Calibri" panose="020F0502020204030204" pitchFamily="34" charset="0"/>
                <a:cs typeface="Calibri" panose="020F0502020204030204" pitchFamily="34" charset="0"/>
              </a:rPr>
              <a:t>Horizontal scaling</a:t>
            </a:r>
          </a:p>
          <a:p>
            <a:pPr lvl="1">
              <a:buFont typeface="Wingdings" panose="05000000000000000000" pitchFamily="2" charset="2"/>
              <a:buChar char="Ø"/>
            </a:pPr>
            <a:r>
              <a:rPr lang="en-CA" dirty="0">
                <a:latin typeface="Calibri" panose="020F0502020204030204" pitchFamily="34" charset="0"/>
                <a:cs typeface="Calibri" panose="020F0502020204030204" pitchFamily="34" charset="0"/>
              </a:rPr>
              <a:t>Also known as Scale-out</a:t>
            </a:r>
          </a:p>
          <a:p>
            <a:pPr lvl="1">
              <a:buFont typeface="Wingdings" panose="05000000000000000000" pitchFamily="2" charset="2"/>
              <a:buChar char="Ø"/>
            </a:pPr>
            <a:r>
              <a:rPr lang="en-CA" dirty="0">
                <a:latin typeface="Calibri" panose="020F0502020204030204" pitchFamily="34" charset="0"/>
                <a:cs typeface="Calibri" panose="020F0502020204030204" pitchFamily="34" charset="0"/>
              </a:rPr>
              <a:t>Adding additional machines to handle the load</a:t>
            </a:r>
          </a:p>
        </p:txBody>
      </p:sp>
      <p:pic>
        <p:nvPicPr>
          <p:cNvPr id="8" name="Content Placeholder 7" descr="A cartoon of a group of people walking&#10;&#10;Description automatically generated">
            <a:extLst>
              <a:ext uri="{FF2B5EF4-FFF2-40B4-BE49-F238E27FC236}">
                <a16:creationId xmlns:a16="http://schemas.microsoft.com/office/drawing/2014/main" id="{1CE30109-7626-5B34-7885-8031DBCD559F}"/>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5821363" y="2378989"/>
            <a:ext cx="5709480" cy="3211581"/>
          </a:xfrm>
        </p:spPr>
      </p:pic>
      <p:sp>
        <p:nvSpPr>
          <p:cNvPr id="9" name="TextBox 8">
            <a:extLst>
              <a:ext uri="{FF2B5EF4-FFF2-40B4-BE49-F238E27FC236}">
                <a16:creationId xmlns:a16="http://schemas.microsoft.com/office/drawing/2014/main" id="{2FCD29C1-7520-5F0B-06AA-EF0CCC714073}"/>
              </a:ext>
            </a:extLst>
          </p:cNvPr>
          <p:cNvSpPr txBox="1"/>
          <p:nvPr/>
        </p:nvSpPr>
        <p:spPr>
          <a:xfrm>
            <a:off x="8058150" y="5705474"/>
            <a:ext cx="3472693" cy="400110"/>
          </a:xfrm>
          <a:prstGeom prst="rect">
            <a:avLst/>
          </a:prstGeom>
          <a:noFill/>
        </p:spPr>
        <p:txBody>
          <a:bodyPr wrap="square" rtlCol="0">
            <a:spAutoFit/>
          </a:bodyPr>
          <a:lstStyle/>
          <a:p>
            <a:r>
              <a:rPr lang="en-CA" sz="1000" b="1" dirty="0">
                <a:latin typeface="Calibri" panose="020F0502020204030204" pitchFamily="34" charset="0"/>
                <a:cs typeface="Calibri" panose="020F0502020204030204" pitchFamily="34" charset="0"/>
              </a:rPr>
              <a:t>Fig: </a:t>
            </a:r>
            <a:r>
              <a:rPr lang="en-CA" sz="1000" dirty="0">
                <a:latin typeface="Calibri" panose="020F0502020204030204" pitchFamily="34" charset="0"/>
                <a:cs typeface="Calibri" panose="020F0502020204030204" pitchFamily="34" charset="0"/>
              </a:rPr>
              <a:t>https://vaibhhavrajkumar.medium.com/horizontal-vs-vertical-scaling-2a5c9fd71eaf</a:t>
            </a:r>
          </a:p>
        </p:txBody>
      </p:sp>
      <p:sp>
        <p:nvSpPr>
          <p:cNvPr id="10" name="TextBox 9">
            <a:extLst>
              <a:ext uri="{FF2B5EF4-FFF2-40B4-BE49-F238E27FC236}">
                <a16:creationId xmlns:a16="http://schemas.microsoft.com/office/drawing/2014/main" id="{B90367C9-BA8C-055C-DECF-367251F38891}"/>
              </a:ext>
            </a:extLst>
          </p:cNvPr>
          <p:cNvSpPr txBox="1"/>
          <p:nvPr/>
        </p:nvSpPr>
        <p:spPr>
          <a:xfrm>
            <a:off x="1066483" y="2055824"/>
            <a:ext cx="6820677" cy="646331"/>
          </a:xfrm>
          <a:prstGeom prst="rect">
            <a:avLst/>
          </a:prstGeom>
          <a:noFill/>
        </p:spPr>
        <p:txBody>
          <a:bodyPr wrap="square" rtlCol="0">
            <a:spAutoFit/>
          </a:bodyPr>
          <a:lstStyle/>
          <a:p>
            <a:r>
              <a:rPr lang="en-CA" b="1" i="1" dirty="0">
                <a:latin typeface="Calibri" panose="020F0502020204030204" pitchFamily="34" charset="0"/>
                <a:cs typeface="Calibri" panose="020F0502020204030204" pitchFamily="34" charset="0"/>
              </a:rPr>
              <a:t>Ability of system to handle the increasing load without affecting its performance.</a:t>
            </a:r>
          </a:p>
        </p:txBody>
      </p:sp>
    </p:spTree>
    <p:extLst>
      <p:ext uri="{BB962C8B-B14F-4D97-AF65-F5344CB8AC3E}">
        <p14:creationId xmlns:p14="http://schemas.microsoft.com/office/powerpoint/2010/main" val="20244210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E0EA31-1183-6D69-ED40-71AEC94F08CF}"/>
              </a:ext>
            </a:extLst>
          </p:cNvPr>
          <p:cNvSpPr>
            <a:spLocks noGrp="1"/>
          </p:cNvSpPr>
          <p:nvPr>
            <p:ph type="title"/>
          </p:nvPr>
        </p:nvSpPr>
        <p:spPr/>
        <p:txBody>
          <a:bodyPr>
            <a:normAutofit/>
          </a:bodyPr>
          <a:lstStyle/>
          <a:p>
            <a:r>
              <a:rPr lang="en-CA" b="1" i="1" dirty="0">
                <a:latin typeface="Calibri" panose="020F0502020204030204" pitchFamily="34" charset="0"/>
                <a:cs typeface="Calibri" panose="020F0502020204030204" pitchFamily="34" charset="0"/>
              </a:rPr>
              <a:t>Horizontal Scalability and NoSQL</a:t>
            </a:r>
          </a:p>
        </p:txBody>
      </p:sp>
      <p:sp>
        <p:nvSpPr>
          <p:cNvPr id="3" name="Content Placeholder 2">
            <a:extLst>
              <a:ext uri="{FF2B5EF4-FFF2-40B4-BE49-F238E27FC236}">
                <a16:creationId xmlns:a16="http://schemas.microsoft.com/office/drawing/2014/main" id="{C9EE5FD9-41E6-DBA2-1D38-6C545A94E169}"/>
              </a:ext>
            </a:extLst>
          </p:cNvPr>
          <p:cNvSpPr>
            <a:spLocks noGrp="1"/>
          </p:cNvSpPr>
          <p:nvPr>
            <p:ph sz="half" idx="1"/>
          </p:nvPr>
        </p:nvSpPr>
        <p:spPr>
          <a:xfrm>
            <a:off x="980007" y="2214249"/>
            <a:ext cx="5029201" cy="3878046"/>
          </a:xfrm>
        </p:spPr>
        <p:txBody>
          <a:bodyPr/>
          <a:lstStyle/>
          <a:p>
            <a:r>
              <a:rPr lang="en-CA" i="1" dirty="0">
                <a:latin typeface="Calibri" panose="020F0502020204030204" pitchFamily="34" charset="0"/>
                <a:cs typeface="Calibri" panose="020F0502020204030204" pitchFamily="34" charset="0"/>
              </a:rPr>
              <a:t>Distributed architecture of NoSQL database supports the horizontal scalability</a:t>
            </a:r>
          </a:p>
          <a:p>
            <a:r>
              <a:rPr lang="en-CA" i="1" dirty="0">
                <a:latin typeface="Calibri" panose="020F0502020204030204" pitchFamily="34" charset="0"/>
                <a:cs typeface="Calibri" panose="020F0502020204030204" pitchFamily="34" charset="0"/>
              </a:rPr>
              <a:t>Allows </a:t>
            </a:r>
            <a:r>
              <a:rPr lang="en-US" i="1" dirty="0">
                <a:latin typeface="Calibri" panose="020F0502020204030204" pitchFamily="34" charset="0"/>
                <a:cs typeface="Calibri" panose="020F0502020204030204" pitchFamily="34" charset="0"/>
              </a:rPr>
              <a:t>data to be partitioned and spread across various nodes in a cluster.</a:t>
            </a:r>
          </a:p>
          <a:p>
            <a:r>
              <a:rPr lang="en-US" i="1" dirty="0">
                <a:latin typeface="Calibri" panose="020F0502020204030204" pitchFamily="34" charset="0"/>
                <a:cs typeface="Calibri" panose="020F0502020204030204" pitchFamily="34" charset="0"/>
              </a:rPr>
              <a:t>With help of </a:t>
            </a:r>
            <a:r>
              <a:rPr lang="en-US" b="1" i="1" dirty="0" err="1">
                <a:latin typeface="Calibri" panose="020F0502020204030204" pitchFamily="34" charset="0"/>
                <a:cs typeface="Calibri" panose="020F0502020204030204" pitchFamily="34" charset="0"/>
              </a:rPr>
              <a:t>sharding</a:t>
            </a:r>
            <a:r>
              <a:rPr lang="en-US" i="1" dirty="0">
                <a:latin typeface="Calibri" panose="020F0502020204030204" pitchFamily="34" charset="0"/>
                <a:cs typeface="Calibri" panose="020F0502020204030204" pitchFamily="34" charset="0"/>
              </a:rPr>
              <a:t> technique, we can divide the data into manageable shards and store it in multiple servers.</a:t>
            </a:r>
          </a:p>
          <a:p>
            <a:r>
              <a:rPr lang="en-US" i="1" dirty="0">
                <a:latin typeface="Calibri" panose="020F0502020204030204" pitchFamily="34" charset="0"/>
                <a:cs typeface="Calibri" panose="020F0502020204030204" pitchFamily="34" charset="0"/>
              </a:rPr>
              <a:t>Increase the system performance and fault tolerance</a:t>
            </a:r>
          </a:p>
          <a:p>
            <a:endParaRPr lang="en-US" i="1" dirty="0">
              <a:latin typeface="Calibri" panose="020F0502020204030204" pitchFamily="34" charset="0"/>
              <a:cs typeface="Calibri" panose="020F0502020204030204" pitchFamily="34" charset="0"/>
            </a:endParaRPr>
          </a:p>
          <a:p>
            <a:endParaRPr lang="en-US" i="1" dirty="0">
              <a:latin typeface="Calibri" panose="020F0502020204030204" pitchFamily="34" charset="0"/>
              <a:cs typeface="Calibri" panose="020F0502020204030204" pitchFamily="34" charset="0"/>
            </a:endParaRPr>
          </a:p>
          <a:p>
            <a:endParaRPr lang="en-US" i="1" dirty="0">
              <a:latin typeface="Calibri" panose="020F0502020204030204" pitchFamily="34" charset="0"/>
              <a:cs typeface="Calibri" panose="020F0502020204030204" pitchFamily="34" charset="0"/>
            </a:endParaRPr>
          </a:p>
          <a:p>
            <a:endParaRPr lang="en-CA" i="1" dirty="0">
              <a:latin typeface="Calibri" panose="020F0502020204030204" pitchFamily="34" charset="0"/>
              <a:cs typeface="Calibri" panose="020F0502020204030204" pitchFamily="34" charset="0"/>
            </a:endParaRPr>
          </a:p>
          <a:p>
            <a:endParaRPr lang="en-CA" i="1" dirty="0">
              <a:latin typeface="Calibri" panose="020F0502020204030204" pitchFamily="34" charset="0"/>
              <a:cs typeface="Calibri" panose="020F0502020204030204" pitchFamily="34" charset="0"/>
            </a:endParaRPr>
          </a:p>
          <a:p>
            <a:endParaRPr lang="en-CA" i="1" dirty="0">
              <a:latin typeface="Calibri" panose="020F0502020204030204" pitchFamily="34" charset="0"/>
              <a:cs typeface="Calibri" panose="020F0502020204030204" pitchFamily="34" charset="0"/>
            </a:endParaRPr>
          </a:p>
          <a:p>
            <a:endParaRPr lang="en-CA" i="1" dirty="0">
              <a:latin typeface="Calibri" panose="020F0502020204030204" pitchFamily="34" charset="0"/>
              <a:cs typeface="Calibri" panose="020F0502020204030204" pitchFamily="34" charset="0"/>
            </a:endParaRPr>
          </a:p>
          <a:p>
            <a:endParaRPr lang="en-CA" i="1" dirty="0">
              <a:latin typeface="Calibri" panose="020F0502020204030204" pitchFamily="34" charset="0"/>
              <a:cs typeface="Calibri" panose="020F0502020204030204" pitchFamily="34" charset="0"/>
            </a:endParaRPr>
          </a:p>
          <a:p>
            <a:endParaRPr lang="en-CA" dirty="0">
              <a:latin typeface="Calibri" panose="020F0502020204030204" pitchFamily="34" charset="0"/>
              <a:cs typeface="Calibri" panose="020F0502020204030204" pitchFamily="34" charset="0"/>
            </a:endParaRPr>
          </a:p>
        </p:txBody>
      </p:sp>
      <p:pic>
        <p:nvPicPr>
          <p:cNvPr id="6" name="Content Placeholder 5" descr="A computer servers and a group of people&#10;&#10;Description automatically generated">
            <a:extLst>
              <a:ext uri="{FF2B5EF4-FFF2-40B4-BE49-F238E27FC236}">
                <a16:creationId xmlns:a16="http://schemas.microsoft.com/office/drawing/2014/main" id="{3654B44D-8795-1E87-6CC9-A906F82E86F7}"/>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096001" y="2214249"/>
            <a:ext cx="5391149" cy="3438524"/>
          </a:xfrm>
        </p:spPr>
      </p:pic>
      <p:sp>
        <p:nvSpPr>
          <p:cNvPr id="7" name="TextBox 6">
            <a:extLst>
              <a:ext uri="{FF2B5EF4-FFF2-40B4-BE49-F238E27FC236}">
                <a16:creationId xmlns:a16="http://schemas.microsoft.com/office/drawing/2014/main" id="{5F13FC33-F540-E386-996B-FEDC219B05A3}"/>
              </a:ext>
            </a:extLst>
          </p:cNvPr>
          <p:cNvSpPr txBox="1"/>
          <p:nvPr/>
        </p:nvSpPr>
        <p:spPr>
          <a:xfrm>
            <a:off x="7131892" y="5715074"/>
            <a:ext cx="4563447" cy="400110"/>
          </a:xfrm>
          <a:prstGeom prst="rect">
            <a:avLst/>
          </a:prstGeom>
          <a:noFill/>
        </p:spPr>
        <p:txBody>
          <a:bodyPr wrap="square" rtlCol="0">
            <a:spAutoFit/>
          </a:bodyPr>
          <a:lstStyle/>
          <a:p>
            <a:r>
              <a:rPr lang="en-CA" sz="1000" b="1" dirty="0">
                <a:latin typeface="Calibri" panose="020F0502020204030204" pitchFamily="34" charset="0"/>
                <a:cs typeface="Calibri" panose="020F0502020204030204" pitchFamily="34" charset="0"/>
              </a:rPr>
              <a:t>Fig: </a:t>
            </a:r>
            <a:r>
              <a:rPr lang="en-CA" sz="1000" dirty="0">
                <a:latin typeface="Calibri" panose="020F0502020204030204" pitchFamily="34" charset="0"/>
                <a:cs typeface="Calibri" panose="020F0502020204030204" pitchFamily="34" charset="0"/>
              </a:rPr>
              <a:t>https://piyushchaudhariblog.wordpress.com/2018/11/28/vertical-scaling-and-horizontal-scaling-in-aws/</a:t>
            </a:r>
          </a:p>
        </p:txBody>
      </p:sp>
    </p:spTree>
    <p:extLst>
      <p:ext uri="{BB962C8B-B14F-4D97-AF65-F5344CB8AC3E}">
        <p14:creationId xmlns:p14="http://schemas.microsoft.com/office/powerpoint/2010/main" val="41125629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C754D6-897F-43A6-FE57-351CA879FEAD}"/>
              </a:ext>
            </a:extLst>
          </p:cNvPr>
          <p:cNvSpPr>
            <a:spLocks noGrp="1"/>
          </p:cNvSpPr>
          <p:nvPr>
            <p:ph type="title"/>
          </p:nvPr>
        </p:nvSpPr>
        <p:spPr/>
        <p:txBody>
          <a:bodyPr/>
          <a:lstStyle/>
          <a:p>
            <a:r>
              <a:rPr lang="en-CA" b="1" i="1" dirty="0">
                <a:latin typeface="Calibri" panose="020F0502020204030204" pitchFamily="34" charset="0"/>
                <a:cs typeface="Calibri" panose="020F0502020204030204" pitchFamily="34" charset="0"/>
              </a:rPr>
              <a:t>NoSQL features support scaling</a:t>
            </a:r>
            <a:endParaRPr lang="en-CA" dirty="0">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477D4905-9F5B-8376-F24E-742E413C79FC}"/>
              </a:ext>
            </a:extLst>
          </p:cNvPr>
          <p:cNvSpPr>
            <a:spLocks noGrp="1"/>
          </p:cNvSpPr>
          <p:nvPr>
            <p:ph sz="half" idx="1"/>
          </p:nvPr>
        </p:nvSpPr>
        <p:spPr>
          <a:xfrm>
            <a:off x="1915885" y="2317723"/>
            <a:ext cx="8049209" cy="3728514"/>
          </a:xfrm>
        </p:spPr>
        <p:txBody>
          <a:bodyPr/>
          <a:lstStyle/>
          <a:p>
            <a:r>
              <a:rPr lang="en-CA" b="1" i="1" dirty="0">
                <a:latin typeface="Calibri" panose="020F0502020204030204" pitchFamily="34" charset="0"/>
                <a:cs typeface="Calibri" panose="020F0502020204030204" pitchFamily="34" charset="0"/>
              </a:rPr>
              <a:t>Dynamic</a:t>
            </a:r>
            <a:r>
              <a:rPr lang="en-CA" i="1" dirty="0">
                <a:latin typeface="Calibri" panose="020F0502020204030204" pitchFamily="34" charset="0"/>
                <a:cs typeface="Calibri" panose="020F0502020204030204" pitchFamily="34" charset="0"/>
              </a:rPr>
              <a:t> </a:t>
            </a:r>
            <a:r>
              <a:rPr lang="en-CA" b="1" i="1" dirty="0">
                <a:latin typeface="Calibri" panose="020F0502020204030204" pitchFamily="34" charset="0"/>
                <a:cs typeface="Calibri" panose="020F0502020204030204" pitchFamily="34" charset="0"/>
              </a:rPr>
              <a:t>scaling</a:t>
            </a:r>
            <a:r>
              <a:rPr lang="en-CA" i="1" dirty="0">
                <a:latin typeface="Calibri" panose="020F0502020204030204" pitchFamily="34" charset="0"/>
                <a:cs typeface="Calibri" panose="020F0502020204030204" pitchFamily="34" charset="0"/>
              </a:rPr>
              <a:t>, which allows to add or remove nodes from the cluster based on the requirements</a:t>
            </a:r>
          </a:p>
          <a:p>
            <a:r>
              <a:rPr lang="en-CA" b="1" i="1" dirty="0">
                <a:latin typeface="Calibri" panose="020F0502020204030204" pitchFamily="34" charset="0"/>
                <a:cs typeface="Calibri" panose="020F0502020204030204" pitchFamily="34" charset="0"/>
              </a:rPr>
              <a:t>Auto-scaling</a:t>
            </a:r>
            <a:r>
              <a:rPr lang="en-CA" i="1" dirty="0">
                <a:latin typeface="Calibri" panose="020F0502020204030204" pitchFamily="34" charset="0"/>
                <a:cs typeface="Calibri" panose="020F0502020204030204" pitchFamily="34" charset="0"/>
              </a:rPr>
              <a:t> – automatically adjust the number of nodes based on load.</a:t>
            </a:r>
          </a:p>
          <a:p>
            <a:r>
              <a:rPr lang="en-CA" b="1" i="1" dirty="0">
                <a:latin typeface="Calibri" panose="020F0502020204030204" pitchFamily="34" charset="0"/>
                <a:cs typeface="Calibri" panose="020F0502020204030204" pitchFamily="34" charset="0"/>
              </a:rPr>
              <a:t>Load balancing </a:t>
            </a:r>
            <a:r>
              <a:rPr lang="en-CA" i="1" dirty="0">
                <a:latin typeface="Calibri" panose="020F0502020204030204" pitchFamily="34" charset="0"/>
                <a:cs typeface="Calibri" panose="020F0502020204030204" pitchFamily="34" charset="0"/>
              </a:rPr>
              <a:t>– Ensures that the loads are distributed equally among the nodes</a:t>
            </a:r>
          </a:p>
          <a:p>
            <a:pPr marL="0" indent="0">
              <a:buNone/>
            </a:pPr>
            <a:endParaRPr lang="en-CA" i="1" dirty="0">
              <a:latin typeface="Calibri" panose="020F0502020204030204" pitchFamily="34" charset="0"/>
              <a:cs typeface="Calibri" panose="020F0502020204030204" pitchFamily="34" charset="0"/>
            </a:endParaRPr>
          </a:p>
          <a:p>
            <a:pPr marL="0" indent="0">
              <a:buNone/>
            </a:pPr>
            <a:endParaRPr lang="en-CA" i="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39207716"/>
      </p:ext>
    </p:extLst>
  </p:cSld>
  <p:clrMapOvr>
    <a:masterClrMapping/>
  </p:clrMapOvr>
</p:sld>
</file>

<file path=ppt/theme/theme1.xml><?xml version="1.0" encoding="utf-8"?>
<a:theme xmlns:a="http://schemas.openxmlformats.org/drawingml/2006/main" name="RetrospectVTI">
  <a:themeElements>
    <a:clrScheme name="MONO">
      <a:dk1>
        <a:srgbClr val="000000"/>
      </a:dk1>
      <a:lt1>
        <a:srgbClr val="ECEEF7"/>
      </a:lt1>
      <a:dk2>
        <a:srgbClr val="000000"/>
      </a:dk2>
      <a:lt2>
        <a:srgbClr val="F5F8FF"/>
      </a:lt2>
      <a:accent1>
        <a:srgbClr val="ECEEF7"/>
      </a:accent1>
      <a:accent2>
        <a:srgbClr val="F5F8FF"/>
      </a:accent2>
      <a:accent3>
        <a:srgbClr val="A1A2A9"/>
      </a:accent3>
      <a:accent4>
        <a:srgbClr val="141514"/>
      </a:accent4>
      <a:accent5>
        <a:srgbClr val="000000"/>
      </a:accent5>
      <a:accent6>
        <a:srgbClr val="96969C"/>
      </a:accent6>
      <a:hlink>
        <a:srgbClr val="5F6063"/>
      </a:hlink>
      <a:folHlink>
        <a:srgbClr val="919191"/>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Sales Pitch" id="{BA0280BF-E6B4-464B-BF28-F0D2A23065D1}" vid="{A1F0DEB3-06CD-4A85-8D08-B66BE056CE0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700" row="6">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C96C458A-6CC1-4FEE-AC7F-D0ABFD0DD393}">
  <we:reference id="wa104178141" version="4.3.3.0" store="en-US" storeType="OMEX"/>
  <we:alternateReferences>
    <we:reference id="wa104178141" version="4.3.3.0" store="WA104178141"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6DCE877AE62AFE43BF4B162F754904AA" ma:contentTypeVersion="3" ma:contentTypeDescription="Create a new document." ma:contentTypeScope="" ma:versionID="f4ba0595292b75b4934d2670ac2e9f0d">
  <xsd:schema xmlns:xsd="http://www.w3.org/2001/XMLSchema" xmlns:xs="http://www.w3.org/2001/XMLSchema" xmlns:p="http://schemas.microsoft.com/office/2006/metadata/properties" xmlns:ns3="a5a30c60-f2db-41ee-b9ae-a162208638a0" targetNamespace="http://schemas.microsoft.com/office/2006/metadata/properties" ma:root="true" ma:fieldsID="01668faf520ad90b0b4f70096f9edada" ns3:_="">
    <xsd:import namespace="a5a30c60-f2db-41ee-b9ae-a162208638a0"/>
    <xsd:element name="properties">
      <xsd:complexType>
        <xsd:sequence>
          <xsd:element name="documentManagement">
            <xsd:complexType>
              <xsd:all>
                <xsd:element ref="ns3:MediaServiceMetadata" minOccurs="0"/>
                <xsd:element ref="ns3:MediaServiceFastMetadata" minOccurs="0"/>
                <xsd:element ref="ns3: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5a30c60-f2db-41ee-b9ae-a162208638a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FDE7DE8-0743-4BE4-AE4C-DC7F07012C0F}">
  <ds:schemaRefs>
    <ds:schemaRef ds:uri="http://schemas.microsoft.com/office/infopath/2007/PartnerControls"/>
    <ds:schemaRef ds:uri="http://schemas.microsoft.com/office/2006/metadata/properties"/>
    <ds:schemaRef ds:uri="http://purl.org/dc/elements/1.1/"/>
    <ds:schemaRef ds:uri="http://www.w3.org/XML/1998/namespace"/>
    <ds:schemaRef ds:uri="http://schemas.openxmlformats.org/package/2006/metadata/core-properties"/>
    <ds:schemaRef ds:uri="http://schemas.microsoft.com/office/2006/documentManagement/types"/>
    <ds:schemaRef ds:uri="a5a30c60-f2db-41ee-b9ae-a162208638a0"/>
    <ds:schemaRef ds:uri="http://purl.org/dc/dcmitype/"/>
    <ds:schemaRef ds:uri="http://purl.org/dc/terms/"/>
  </ds:schemaRefs>
</ds:datastoreItem>
</file>

<file path=customXml/itemProps2.xml><?xml version="1.0" encoding="utf-8"?>
<ds:datastoreItem xmlns:ds="http://schemas.openxmlformats.org/officeDocument/2006/customXml" ds:itemID="{DFD056C4-A927-4BAC-8BD5-4F73ED8EFD72}">
  <ds:schemaRefs>
    <ds:schemaRef ds:uri="http://schemas.microsoft.com/sharepoint/v3/contenttype/forms"/>
  </ds:schemaRefs>
</ds:datastoreItem>
</file>

<file path=customXml/itemProps3.xml><?xml version="1.0" encoding="utf-8"?>
<ds:datastoreItem xmlns:ds="http://schemas.openxmlformats.org/officeDocument/2006/customXml" ds:itemID="{65717F5B-9175-44D7-A352-0929FC67FBC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5a30c60-f2db-41ee-b9ae-a162208638a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4ddd393a-e98a-4404-841f-c4becdd925a5}" enabled="0" method="" siteId="{4ddd393a-e98a-4404-841f-c4becdd925a5}" removed="1"/>
</clbl:labelList>
</file>

<file path=docProps/app.xml><?xml version="1.0" encoding="utf-8"?>
<Properties xmlns="http://schemas.openxmlformats.org/officeDocument/2006/extended-properties" xmlns:vt="http://schemas.openxmlformats.org/officeDocument/2006/docPropsVTypes">
  <Template>Copy version (1)</Template>
  <TotalTime>1084</TotalTime>
  <Words>2001</Words>
  <Application>Microsoft Office PowerPoint</Application>
  <PresentationFormat>Widescreen</PresentationFormat>
  <Paragraphs>167</Paragraphs>
  <Slides>18</Slides>
  <Notes>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18</vt:i4>
      </vt:variant>
    </vt:vector>
  </HeadingPairs>
  <TitlesOfParts>
    <vt:vector size="28" baseType="lpstr">
      <vt:lpstr>Akzidenz Grotesk BQ Medium</vt:lpstr>
      <vt:lpstr>Arial</vt:lpstr>
      <vt:lpstr>Calibri</vt:lpstr>
      <vt:lpstr>Century Gothic</vt:lpstr>
      <vt:lpstr>Garamond</vt:lpstr>
      <vt:lpstr>Open Sans</vt:lpstr>
      <vt:lpstr>Symbol</vt:lpstr>
      <vt:lpstr>Times New Roman</vt:lpstr>
      <vt:lpstr>Wingdings</vt:lpstr>
      <vt:lpstr>RetrospectVTI</vt:lpstr>
      <vt:lpstr>LAB 6 Assignment - Sharding &amp; Scalability and Performance </vt:lpstr>
      <vt:lpstr>Database Sharding</vt:lpstr>
      <vt:lpstr>Why we need sharding</vt:lpstr>
      <vt:lpstr>Sharding Types and Architectures</vt:lpstr>
      <vt:lpstr>How is sharding different between SQL and NoSQL databases?</vt:lpstr>
      <vt:lpstr>Database SCALING</vt:lpstr>
      <vt:lpstr>Scalability(Horizontal &amp; vertical)</vt:lpstr>
      <vt:lpstr>Horizontal Scalability and NoSQL</vt:lpstr>
      <vt:lpstr>NoSQL features support scaling</vt:lpstr>
      <vt:lpstr>Database SHARDING &amp; SCALING</vt:lpstr>
      <vt:lpstr>Brief Overview of SHARDING AND SCALING</vt:lpstr>
      <vt:lpstr>PowerPoint Presentation</vt:lpstr>
      <vt:lpstr>Pros and Cons of Sharding and Scaling</vt:lpstr>
      <vt:lpstr>Database performance</vt:lpstr>
      <vt:lpstr>Introduction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Party</dc:title>
  <dc:creator>nikhil dhaman</dc:creator>
  <cp:lastModifiedBy>Vidhya Venugopal</cp:lastModifiedBy>
  <cp:revision>65</cp:revision>
  <dcterms:created xsi:type="dcterms:W3CDTF">2023-07-30T06:46:38Z</dcterms:created>
  <dcterms:modified xsi:type="dcterms:W3CDTF">2024-04-16T22:33:51Z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0x0101006DCE877AE62AFE43BF4B162F754904AA</vt:lpwstr>
  </property>
</Properties>
</file>